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75" d="100"/>
          <a:sy n="75" d="100"/>
        </p:scale>
        <p:origin x="12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</a:rPr>
              <a:t>Intelligent Embedded Systems</a:t>
            </a:r>
            <a:endParaRPr lang="hu-HU" sz="2800" dirty="0" smtClean="0">
              <a:solidFill>
                <a:schemeClr val="bg1"/>
              </a:solidFill>
            </a:endParaRP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</a:t>
            </a:r>
            <a:r>
              <a:rPr lang="en-GB" sz="2800" dirty="0" smtClean="0">
                <a:solidFill>
                  <a:schemeClr val="bg1"/>
                </a:solidFill>
              </a:rPr>
              <a:t>24</a:t>
            </a:r>
            <a:r>
              <a:rPr lang="hu-HU" sz="2800" dirty="0" smtClean="0">
                <a:solidFill>
                  <a:schemeClr val="bg1"/>
                </a:solidFill>
              </a:rPr>
              <a:t>-202</a:t>
            </a:r>
            <a:r>
              <a:rPr lang="en-GB" sz="2800" dirty="0" smtClean="0">
                <a:solidFill>
                  <a:schemeClr val="bg1"/>
                </a:solidFill>
              </a:rPr>
              <a:t>5</a:t>
            </a:r>
            <a:r>
              <a:rPr lang="hu-HU" sz="2800" baseline="0" dirty="0" smtClean="0">
                <a:solidFill>
                  <a:schemeClr val="bg1"/>
                </a:solidFill>
              </a:rPr>
              <a:t> </a:t>
            </a:r>
            <a:r>
              <a:rPr lang="en-GB" sz="2800" baseline="0" dirty="0" smtClean="0">
                <a:solidFill>
                  <a:schemeClr val="bg1"/>
                </a:solidFill>
              </a:rPr>
              <a:t>autumn</a:t>
            </a:r>
            <a:endParaRPr lang="hu-HU" sz="2800" baseline="0" dirty="0" smtClean="0">
              <a:solidFill>
                <a:schemeClr val="bg1"/>
              </a:solidFill>
            </a:endParaRPr>
          </a:p>
          <a:p>
            <a:pPr algn="ctr"/>
            <a:r>
              <a:rPr lang="en-GB" sz="2800" baseline="0" dirty="0" smtClean="0">
                <a:solidFill>
                  <a:schemeClr val="bg1"/>
                </a:solidFill>
              </a:rPr>
              <a:t>Budapest Uni. of Tech. and Econ.</a:t>
            </a:r>
            <a:r>
              <a:rPr lang="hu-HU" sz="2800" baseline="0" dirty="0" smtClean="0">
                <a:solidFill>
                  <a:schemeClr val="bg1"/>
                </a:solidFill>
              </a:rPr>
              <a:t>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Theoretical introduction</a:t>
            </a: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DSPs and </a:t>
            </a:r>
            <a:r>
              <a:rPr lang="en-GB" smtClean="0"/>
              <a:t>other processors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Top goal is to be fast; at least fast enough to make utter and thorough calculation between </a:t>
            </a:r>
            <a:r>
              <a:rPr lang="en-GB" dirty="0"/>
              <a:t>two consecutive </a:t>
            </a:r>
            <a:r>
              <a:rPr lang="en-GB" dirty="0" smtClean="0"/>
              <a:t>data sampling</a:t>
            </a:r>
          </a:p>
          <a:p>
            <a:r>
              <a:rPr lang="en-GB" dirty="0" smtClean="0"/>
              <a:t>Not only higher clock freq. can make us more expeditious, but smart architecture can do it as well</a:t>
            </a:r>
          </a:p>
          <a:p>
            <a:pPr lvl="1"/>
            <a:r>
              <a:rPr lang="en-GB" dirty="0" smtClean="0"/>
              <a:t>Separated code and data memory (many from that)</a:t>
            </a:r>
          </a:p>
          <a:p>
            <a:pPr lvl="1"/>
            <a:r>
              <a:rPr lang="en-GB" dirty="0" smtClean="0"/>
              <a:t>Many parallel buses</a:t>
            </a:r>
          </a:p>
          <a:p>
            <a:pPr lvl="1"/>
            <a:r>
              <a:rPr lang="en-GB" dirty="0" smtClean="0"/>
              <a:t>MAC (Multiply and Accumulate)</a:t>
            </a:r>
          </a:p>
          <a:p>
            <a:pPr lvl="1"/>
            <a:r>
              <a:rPr lang="en-GB" dirty="0" smtClean="0"/>
              <a:t>Extended ALU</a:t>
            </a:r>
          </a:p>
          <a:p>
            <a:pPr lvl="1"/>
            <a:r>
              <a:rPr lang="en-GB" dirty="0" smtClean="0"/>
              <a:t>Supports many kind of indirect addressing</a:t>
            </a:r>
          </a:p>
          <a:p>
            <a:pPr lvl="1"/>
            <a:r>
              <a:rPr lang="en-GB" dirty="0" smtClean="0"/>
              <a:t>Dedicated hardware for implementing circular buffer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75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Report / Documentation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Measurement environment</a:t>
            </a:r>
            <a:endParaRPr lang="hu-HU" dirty="0" smtClean="0"/>
          </a:p>
          <a:p>
            <a:pPr lvl="1"/>
            <a:r>
              <a:rPr lang="en-GB" dirty="0" smtClean="0"/>
              <a:t>Instruments, devices, software, etc.</a:t>
            </a:r>
          </a:p>
          <a:p>
            <a:pPr lvl="2"/>
            <a:r>
              <a:rPr lang="en-GB" dirty="0" smtClean="0"/>
              <a:t>Types, ID-s, versions, etc.</a:t>
            </a:r>
            <a:endParaRPr lang="en-GB" sz="2000" dirty="0"/>
          </a:p>
          <a:p>
            <a:r>
              <a:rPr lang="en-GB" dirty="0" smtClean="0"/>
              <a:t>What do we measure?</a:t>
            </a:r>
          </a:p>
          <a:p>
            <a:pPr lvl="1"/>
            <a:r>
              <a:rPr lang="en-GB" dirty="0" smtClean="0"/>
              <a:t>Most germane description for the reader to identify</a:t>
            </a:r>
          </a:p>
          <a:p>
            <a:r>
              <a:rPr lang="en-GB" dirty="0" smtClean="0"/>
              <a:t>How do we measure?</a:t>
            </a:r>
          </a:p>
          <a:p>
            <a:pPr lvl="1"/>
            <a:r>
              <a:rPr lang="en-GB" dirty="0" smtClean="0"/>
              <a:t>Short and apt determination of methods</a:t>
            </a:r>
          </a:p>
          <a:p>
            <a:r>
              <a:rPr lang="en-GB" dirty="0" smtClean="0"/>
              <a:t>Presentation of the results</a:t>
            </a:r>
          </a:p>
          <a:p>
            <a:r>
              <a:rPr lang="en-GB" dirty="0" smtClean="0"/>
              <a:t>Interpretation of the results</a:t>
            </a:r>
          </a:p>
          <a:p>
            <a:r>
              <a:rPr lang="en-GB" dirty="0" smtClean="0"/>
              <a:t>Conclusion(s)</a:t>
            </a:r>
          </a:p>
          <a:p>
            <a:r>
              <a:rPr lang="en-GB" dirty="0" smtClean="0"/>
              <a:t>Avoid filler words and stuffing text!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57319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Filters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One recollection – Band pass filter</a:t>
                </a:r>
              </a:p>
              <a:p>
                <a:r>
                  <a:rPr lang="en-GB" dirty="0" smtClean="0"/>
                  <a:t>Cut-off frequencies – Upper and lower</a:t>
                </a:r>
              </a:p>
              <a:p>
                <a:pPr lvl="1"/>
                <a:r>
                  <a:rPr lang="en-GB" dirty="0" smtClean="0"/>
                  <a:t>Half the power is let through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20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𝐴𝑚𝑝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𝐴𝑚𝑝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𝑃𝑜𝑤𝑒𝑟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𝑜𝑢𝑡</m:t>
                                </m:r>
                              </m:sub>
                            </m:sSub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𝑃𝑜𝑤𝑒𝑟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e>
                        </m:rad>
                      </m:den>
                    </m:f>
                    <m:r>
                      <a:rPr lang="en-GB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i="1" dirty="0" smtClean="0">
                    <a:latin typeface="Cambria Math" panose="02040503050406030204" pitchFamily="18" charset="0"/>
                  </a:rPr>
                  <a:t/>
                </a:r>
                <a:br>
                  <a:rPr lang="en-GB" i="1" dirty="0" smtClean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20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𝑃𝑜𝑤𝑒𝑟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GB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𝑃𝑜𝑤𝑒𝑟</m:t>
                                </m:r>
                              </m:e>
                              <m:sub>
                                <m:r>
                                  <a:rPr lang="en-GB" i="1">
                                    <a:latin typeface="Cambria Math" panose="02040503050406030204" pitchFamily="18" charset="0"/>
                                  </a:rPr>
                                  <m:t>𝑖𝑛</m:t>
                                </m:r>
                              </m:sub>
                            </m:sSub>
                          </m:e>
                        </m:rad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20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  <m:rad>
                      <m:radPr>
                        <m:degHide m:val="on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rad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b="0" i="1" dirty="0" smtClean="0">
                    <a:latin typeface="Cambria Math" panose="02040503050406030204" pitchFamily="18" charset="0"/>
                  </a:rPr>
                  <a:t/>
                </a:r>
                <a:br>
                  <a:rPr lang="en-GB" b="0" i="1" dirty="0" smtClean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−10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−3 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𝑑𝐵</m:t>
                    </m:r>
                  </m:oMath>
                </a14:m>
                <a:endParaRPr lang="en-GB" dirty="0" smtClean="0"/>
              </a:p>
              <a:p>
                <a:pPr lvl="1"/>
                <a:r>
                  <a:rPr lang="en-GB" dirty="0" smtClean="0"/>
                  <a:t>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𝐴𝑚𝑝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𝐴𝑚𝑝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den>
                    </m:f>
                    <m:r>
                      <a:rPr lang="en-GB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rad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70 %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67" t="-12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0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Sketch of a filter </a:t>
            </a:r>
            <a:r>
              <a:rPr lang="en-GB" dirty="0" err="1" smtClean="0"/>
              <a:t>characterisics</a:t>
            </a:r>
            <a:endParaRPr lang="en-GB" dirty="0"/>
          </a:p>
        </p:txBody>
      </p:sp>
      <p:cxnSp>
        <p:nvCxnSpPr>
          <p:cNvPr id="5" name="Egyenes összekötő nyíllal 4"/>
          <p:cNvCxnSpPr/>
          <p:nvPr/>
        </p:nvCxnSpPr>
        <p:spPr>
          <a:xfrm flipV="1">
            <a:off x="971600" y="1050156"/>
            <a:ext cx="0" cy="52565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Egyenes összekötő nyíllal 6"/>
          <p:cNvCxnSpPr/>
          <p:nvPr/>
        </p:nvCxnSpPr>
        <p:spPr>
          <a:xfrm>
            <a:off x="971600" y="6306740"/>
            <a:ext cx="7920880" cy="25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323528" y="18355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-3 dB</a:t>
            </a:r>
            <a:endParaRPr lang="hu-HU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7884368" y="634045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err="1" smtClean="0"/>
              <a:t>Freq</a:t>
            </a:r>
            <a:r>
              <a:rPr lang="hu-HU" sz="2400" dirty="0" smtClean="0"/>
              <a:t>.</a:t>
            </a:r>
            <a:endParaRPr lang="hu-HU" sz="2400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359532" y="119675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0 dB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4932040" y="63000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Upper</a:t>
            </a:r>
            <a:r>
              <a:rPr lang="hu-HU" dirty="0" smtClean="0"/>
              <a:t> </a:t>
            </a:r>
            <a:r>
              <a:rPr lang="hu-HU" dirty="0" err="1" smtClean="0"/>
              <a:t>cut-off</a:t>
            </a:r>
            <a:endParaRPr lang="hu-HU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2555776" y="630932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Lower</a:t>
            </a:r>
            <a:r>
              <a:rPr lang="hu-HU" dirty="0" smtClean="0"/>
              <a:t> </a:t>
            </a:r>
            <a:r>
              <a:rPr lang="hu-HU" dirty="0" err="1" smtClean="0"/>
              <a:t>cut-off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1001936" y="69464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err="1" smtClean="0"/>
              <a:t>Attenuation</a:t>
            </a:r>
            <a:endParaRPr lang="hu-HU" sz="2400" dirty="0"/>
          </a:p>
        </p:txBody>
      </p:sp>
      <p:sp>
        <p:nvSpPr>
          <p:cNvPr id="18" name="Szabadkézi sokszög 17"/>
          <p:cNvSpPr/>
          <p:nvPr/>
        </p:nvSpPr>
        <p:spPr>
          <a:xfrm>
            <a:off x="1287140" y="1420016"/>
            <a:ext cx="7289800" cy="4623013"/>
          </a:xfrm>
          <a:custGeom>
            <a:avLst/>
            <a:gdLst>
              <a:gd name="connsiteX0" fmla="*/ 0 w 7289800"/>
              <a:gd name="connsiteY0" fmla="*/ 4623013 h 4623013"/>
              <a:gd name="connsiteX1" fmla="*/ 3086100 w 7289800"/>
              <a:gd name="connsiteY1" fmla="*/ 213 h 4623013"/>
              <a:gd name="connsiteX2" fmla="*/ 7289800 w 7289800"/>
              <a:gd name="connsiteY2" fmla="*/ 4470613 h 4623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89800" h="4623013">
                <a:moveTo>
                  <a:pt x="0" y="4623013"/>
                </a:moveTo>
                <a:cubicBezTo>
                  <a:pt x="935567" y="2324313"/>
                  <a:pt x="1871134" y="25613"/>
                  <a:pt x="3086100" y="213"/>
                </a:cubicBezTo>
                <a:cubicBezTo>
                  <a:pt x="4301066" y="-25187"/>
                  <a:pt x="5795433" y="2222713"/>
                  <a:pt x="7289800" y="4470613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20" name="Egyenes összekötő 19"/>
          <p:cNvCxnSpPr/>
          <p:nvPr/>
        </p:nvCxnSpPr>
        <p:spPr>
          <a:xfrm>
            <a:off x="1001936" y="1420016"/>
            <a:ext cx="497422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gyenes összekötő 22"/>
          <p:cNvCxnSpPr/>
          <p:nvPr/>
        </p:nvCxnSpPr>
        <p:spPr>
          <a:xfrm>
            <a:off x="965932" y="1988840"/>
            <a:ext cx="497422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gyenes összekötő 23"/>
          <p:cNvCxnSpPr/>
          <p:nvPr/>
        </p:nvCxnSpPr>
        <p:spPr>
          <a:xfrm flipV="1">
            <a:off x="3347864" y="1997224"/>
            <a:ext cx="0" cy="4309516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Egyenes összekötő 26"/>
          <p:cNvCxnSpPr/>
          <p:nvPr/>
        </p:nvCxnSpPr>
        <p:spPr>
          <a:xfrm flipV="1">
            <a:off x="5580112" y="1999804"/>
            <a:ext cx="0" cy="4309516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Identify filter characteristics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Methode</a:t>
            </a:r>
            <a:r>
              <a:rPr lang="en-GB" dirty="0" smtClean="0"/>
              <a:t> #1</a:t>
            </a:r>
          </a:p>
          <a:p>
            <a:pPr lvl="1"/>
            <a:r>
              <a:rPr lang="en-GB" dirty="0" smtClean="0"/>
              <a:t>Manually adjust the input signal’s frequency from a </a:t>
            </a:r>
            <a:r>
              <a:rPr lang="en-GB" dirty="0" err="1" smtClean="0"/>
              <a:t>choosen</a:t>
            </a:r>
            <a:r>
              <a:rPr lang="en-GB" dirty="0" smtClean="0"/>
              <a:t> low freq. up to a high limit </a:t>
            </a:r>
            <a:r>
              <a:rPr lang="en-GB" dirty="0" err="1" smtClean="0"/>
              <a:t>freq</a:t>
            </a:r>
            <a:r>
              <a:rPr lang="en-GB" dirty="0" smtClean="0"/>
              <a:t> by a </a:t>
            </a:r>
            <a:r>
              <a:rPr lang="en-GB" dirty="0" err="1" smtClean="0"/>
              <a:t>choosen</a:t>
            </a:r>
            <a:r>
              <a:rPr lang="en-GB" dirty="0" smtClean="0"/>
              <a:t> step and observe the amp. Of the filtered signal relative to the input signal</a:t>
            </a:r>
          </a:p>
          <a:p>
            <a:r>
              <a:rPr lang="en-GB" dirty="0" err="1" smtClean="0"/>
              <a:t>Methode</a:t>
            </a:r>
            <a:r>
              <a:rPr lang="en-GB" dirty="0" smtClean="0"/>
              <a:t> #2</a:t>
            </a:r>
          </a:p>
          <a:p>
            <a:pPr lvl="1"/>
            <a:r>
              <a:rPr lang="en-GB" dirty="0" smtClean="0"/>
              <a:t>Parametrise a chirp signal (sweep) and study the FFT of the output signal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798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0th Task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saw finding a good board and cables is not so evident</a:t>
            </a:r>
          </a:p>
          <a:p>
            <a:r>
              <a:rPr lang="en-US" dirty="0" smtClean="0"/>
              <a:t>Before continuing the exercises in the syllabus:</a:t>
            </a:r>
          </a:p>
          <a:p>
            <a:pPr lvl="1"/>
            <a:r>
              <a:rPr lang="en-US" dirty="0" smtClean="0"/>
              <a:t>Make sure that you have a good board and two working cable</a:t>
            </a:r>
          </a:p>
          <a:p>
            <a:pPr lvl="1"/>
            <a:r>
              <a:rPr lang="en-US" dirty="0" smtClean="0"/>
              <a:t>In order to have that run the basic project „</a:t>
            </a:r>
            <a:r>
              <a:rPr lang="en-US" dirty="0" err="1" smtClean="0"/>
              <a:t>BlackFin_Frame</a:t>
            </a:r>
            <a:r>
              <a:rPr lang="en-US" dirty="0" smtClean="0"/>
              <a:t>” (copies the input data to the output)</a:t>
            </a:r>
          </a:p>
          <a:p>
            <a:pPr lvl="1"/>
            <a:r>
              <a:rPr lang="en-US" dirty="0" smtClean="0"/>
              <a:t>If you managed it, let me know!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226280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Main Task</a:t>
            </a:r>
            <a:r>
              <a:rPr lang="hu-HU" dirty="0" smtClean="0"/>
              <a:t>s</a:t>
            </a:r>
            <a:r>
              <a:rPr lang="en-US" dirty="0" smtClean="0"/>
              <a:t> of the 2nd Laboratory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60 minutes</a:t>
            </a:r>
          </a:p>
          <a:p>
            <a:pPr lvl="1"/>
            <a:r>
              <a:rPr lang="en-US" dirty="0" smtClean="0"/>
              <a:t>Finish what you were not able to finish on the first occasion</a:t>
            </a:r>
          </a:p>
          <a:p>
            <a:r>
              <a:rPr lang="en-US" dirty="0" smtClean="0"/>
              <a:t>Last 120 min</a:t>
            </a:r>
            <a:r>
              <a:rPr lang="hu-HU" dirty="0" smtClean="0"/>
              <a:t>u</a:t>
            </a:r>
            <a:r>
              <a:rPr lang="en-US" dirty="0" err="1" smtClean="0"/>
              <a:t>tes</a:t>
            </a:r>
            <a:endParaRPr lang="en-US" dirty="0" smtClean="0"/>
          </a:p>
          <a:p>
            <a:pPr lvl="1"/>
            <a:r>
              <a:rPr lang="en-US" dirty="0" smtClean="0"/>
              <a:t>Work with the document named „Design and implementation of digital filters”</a:t>
            </a:r>
          </a:p>
          <a:p>
            <a:pPr lvl="2"/>
            <a:r>
              <a:rPr lang="en-US" dirty="0" smtClean="0"/>
              <a:t>There will be not enough time to finish everything.</a:t>
            </a:r>
            <a:br>
              <a:rPr lang="en-US" dirty="0" smtClean="0"/>
            </a:br>
            <a:r>
              <a:rPr lang="en-US" dirty="0" err="1" smtClean="0"/>
              <a:t>Conce</a:t>
            </a:r>
            <a:r>
              <a:rPr lang="hu-HU" dirty="0" smtClean="0"/>
              <a:t>n</a:t>
            </a:r>
            <a:r>
              <a:rPr lang="en-US" dirty="0" err="1" smtClean="0"/>
              <a:t>trate</a:t>
            </a:r>
            <a:r>
              <a:rPr lang="en-US" dirty="0" smtClean="0"/>
              <a:t> on 6.1 FIR filter and on 6.2 IIR filter routine only</a:t>
            </a:r>
          </a:p>
          <a:p>
            <a:pPr lvl="1"/>
            <a:r>
              <a:rPr lang="en-US" dirty="0" smtClean="0"/>
              <a:t>Try to generate a sine wave with the DSP and visualize it on the oscilloscope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805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Generate </a:t>
            </a:r>
            <a:r>
              <a:rPr lang="en-GB" dirty="0" smtClean="0"/>
              <a:t>sine </a:t>
            </a:r>
            <a:r>
              <a:rPr lang="en-GB" dirty="0" smtClean="0"/>
              <a:t>wave</a:t>
            </a:r>
            <a:r>
              <a:rPr lang="hu-HU" dirty="0" smtClean="0"/>
              <a:t> and sum of </a:t>
            </a:r>
            <a:r>
              <a:rPr lang="hu-HU" dirty="0" err="1" smtClean="0"/>
              <a:t>sines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Frequency: 2025 Hz</a:t>
            </a:r>
          </a:p>
          <a:p>
            <a:pPr lvl="1"/>
            <a:r>
              <a:rPr lang="en-US" dirty="0" smtClean="0"/>
              <a:t>Start with the project: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BlackFin_FIR_fract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 smtClean="0">
                <a:cs typeface="Courier New" panose="02070309020205020404" pitchFamily="49" charset="0"/>
              </a:rPr>
              <a:t>Check whether it works, in order to know the integrity of the cables and the development board</a:t>
            </a:r>
          </a:p>
          <a:p>
            <a:pPr lvl="1"/>
            <a:r>
              <a:rPr lang="en-US" dirty="0" smtClean="0"/>
              <a:t>How does the sine function’s argument looks like in this digital environment?</a:t>
            </a:r>
          </a:p>
          <a:p>
            <a:pPr lvl="1"/>
            <a:r>
              <a:rPr lang="en-US" dirty="0" smtClean="0"/>
              <a:t>Consult the manual of </a:t>
            </a:r>
            <a:r>
              <a:rPr lang="en-US" dirty="0" err="1" smtClean="0"/>
              <a:t>CrossCore</a:t>
            </a:r>
            <a:r>
              <a:rPr lang="en-US" dirty="0" smtClean="0"/>
              <a:t> C/C++ Compiler man</a:t>
            </a:r>
            <a:r>
              <a:rPr lang="hu-HU" smtClean="0"/>
              <a:t>.</a:t>
            </a:r>
            <a:endParaRPr lang="en-US" dirty="0" smtClean="0"/>
          </a:p>
          <a:p>
            <a:pPr lvl="2"/>
            <a:r>
              <a:rPr lang="en-US" dirty="0" smtClean="0"/>
              <a:t>Find a sine function for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fract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 smtClean="0"/>
              <a:t>Conversions between float/double and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fract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 smtClean="0"/>
              <a:t>Constants for the extrema for data types</a:t>
            </a:r>
          </a:p>
          <a:p>
            <a:r>
              <a:rPr lang="en-US" dirty="0" smtClean="0"/>
              <a:t>Consideration: harmonics</a:t>
            </a:r>
          </a:p>
          <a:p>
            <a:pPr lvl="1"/>
            <a:r>
              <a:rPr lang="en-US" dirty="0" smtClean="0"/>
              <a:t>Generate </a:t>
            </a:r>
            <a:r>
              <a:rPr lang="en-US" dirty="0" err="1" smtClean="0"/>
              <a:t>sawtooth</a:t>
            </a:r>
            <a:r>
              <a:rPr lang="en-US" dirty="0" smtClean="0"/>
              <a:t>, square wave, triangular 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897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443</Words>
  <Application>Microsoft Office PowerPoint</Application>
  <PresentationFormat>Diavetítés a képernyőre (4:3 oldalarány)</PresentationFormat>
  <Paragraphs>64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Courier New</vt:lpstr>
      <vt:lpstr>Wingdings</vt:lpstr>
      <vt:lpstr>Office-téma</vt:lpstr>
      <vt:lpstr>PowerPoint bemutató</vt:lpstr>
      <vt:lpstr>DSPs and other processors</vt:lpstr>
      <vt:lpstr>Report / Documentation</vt:lpstr>
      <vt:lpstr>Filters</vt:lpstr>
      <vt:lpstr>Sketch of a filter characterisics</vt:lpstr>
      <vt:lpstr>Identify filter characteristics</vt:lpstr>
      <vt:lpstr>0th Task</vt:lpstr>
      <vt:lpstr>Main Tasks of the 2nd Laboratory</vt:lpstr>
      <vt:lpstr>Generate sine wave and sum of sines</vt:lpstr>
    </vt:vector>
  </TitlesOfParts>
  <Company>KD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Bna</cp:lastModifiedBy>
  <cp:revision>169</cp:revision>
  <dcterms:created xsi:type="dcterms:W3CDTF">2014-09-10T08:43:05Z</dcterms:created>
  <dcterms:modified xsi:type="dcterms:W3CDTF">2025-10-13T18:59:12Z</dcterms:modified>
</cp:coreProperties>
</file>