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4" r:id="rId4"/>
    <p:sldId id="296" r:id="rId5"/>
    <p:sldId id="257" r:id="rId6"/>
    <p:sldId id="290" r:id="rId7"/>
    <p:sldId id="291" r:id="rId8"/>
    <p:sldId id="293" r:id="rId9"/>
    <p:sldId id="258" r:id="rId10"/>
    <p:sldId id="261" r:id="rId11"/>
    <p:sldId id="287" r:id="rId12"/>
    <p:sldId id="259" r:id="rId13"/>
    <p:sldId id="266" r:id="rId14"/>
    <p:sldId id="269" r:id="rId15"/>
    <p:sldId id="262" r:id="rId16"/>
    <p:sldId id="263" r:id="rId17"/>
    <p:sldId id="264" r:id="rId18"/>
    <p:sldId id="265" r:id="rId19"/>
    <p:sldId id="267" r:id="rId20"/>
    <p:sldId id="268" r:id="rId21"/>
    <p:sldId id="271" r:id="rId22"/>
    <p:sldId id="272" r:id="rId23"/>
    <p:sldId id="273" r:id="rId24"/>
    <p:sldId id="274" r:id="rId25"/>
    <p:sldId id="275" r:id="rId26"/>
    <p:sldId id="282" r:id="rId27"/>
    <p:sldId id="270" r:id="rId28"/>
    <p:sldId id="276" r:id="rId29"/>
    <p:sldId id="277" r:id="rId30"/>
    <p:sldId id="278" r:id="rId31"/>
    <p:sldId id="279" r:id="rId32"/>
    <p:sldId id="280" r:id="rId33"/>
    <p:sldId id="281" r:id="rId34"/>
    <p:sldId id="283" r:id="rId35"/>
    <p:sldId id="284" r:id="rId36"/>
    <p:sldId id="286" r:id="rId37"/>
    <p:sldId id="285" r:id="rId38"/>
    <p:sldId id="288" r:id="rId39"/>
    <p:sldId id="289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70" d="100"/>
          <a:sy n="70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Bevezetés a m.piacok empirikus elemzésébe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2020-2021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tavaszi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eb.uni-corvinus.hu/~bpapp/Empirica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Gyakorlatanyagok, és</a:t>
            </a:r>
          </a:p>
          <a:p>
            <a:r>
              <a:rPr lang="hu-HU" dirty="0" smtClean="0"/>
              <a:t>rövid elméleti háttéranyag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Excel felületének megismerése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/>
          <a:srcRect r="35484" b="33467"/>
          <a:stretch/>
        </p:blipFill>
        <p:spPr>
          <a:xfrm>
            <a:off x="1007604" y="797895"/>
            <a:ext cx="7128792" cy="5881253"/>
          </a:xfrm>
          <a:prstGeom prst="rect">
            <a:avLst/>
          </a:prstGeom>
        </p:spPr>
      </p:pic>
      <p:sp>
        <p:nvSpPr>
          <p:cNvPr id="5" name="Ellipszis 4"/>
          <p:cNvSpPr/>
          <p:nvPr/>
        </p:nvSpPr>
        <p:spPr>
          <a:xfrm>
            <a:off x="611560" y="908720"/>
            <a:ext cx="5832648" cy="5545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-72516" y="128489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Menüszalag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7" name="Ellipszis 6"/>
          <p:cNvSpPr/>
          <p:nvPr/>
        </p:nvSpPr>
        <p:spPr>
          <a:xfrm>
            <a:off x="3491880" y="1032226"/>
            <a:ext cx="2926060" cy="167669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5959549" y="2463094"/>
            <a:ext cx="162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accent1"/>
                </a:solidFill>
              </a:rPr>
              <a:t>Menücsoport</a:t>
            </a:r>
            <a:endParaRPr lang="hu-HU" b="1" dirty="0">
              <a:solidFill>
                <a:schemeClr val="accent1"/>
              </a:solidFill>
            </a:endParaRPr>
          </a:p>
        </p:txBody>
      </p:sp>
      <p:sp>
        <p:nvSpPr>
          <p:cNvPr id="9" name="Ellipszis 8"/>
          <p:cNvSpPr/>
          <p:nvPr/>
        </p:nvSpPr>
        <p:spPr>
          <a:xfrm>
            <a:off x="4584399" y="1473874"/>
            <a:ext cx="1715793" cy="87500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/>
          <p:cNvSpPr txBox="1"/>
          <p:nvPr/>
        </p:nvSpPr>
        <p:spPr>
          <a:xfrm>
            <a:off x="4959778" y="1749205"/>
            <a:ext cx="162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accent3"/>
                </a:solidFill>
              </a:rPr>
              <a:t>Menüpont</a:t>
            </a:r>
            <a:endParaRPr lang="hu-HU" b="1" dirty="0">
              <a:solidFill>
                <a:schemeClr val="accent3"/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1403648" y="3212976"/>
            <a:ext cx="1992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Hivatkozási mező</a:t>
            </a:r>
            <a:endParaRPr lang="hu-H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4" name="Egyenes összekötő nyíllal 13"/>
          <p:cNvCxnSpPr/>
          <p:nvPr/>
        </p:nvCxnSpPr>
        <p:spPr>
          <a:xfrm flipH="1" flipV="1">
            <a:off x="1547664" y="2348880"/>
            <a:ext cx="648072" cy="864096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 flipH="1" flipV="1">
            <a:off x="3275856" y="2276872"/>
            <a:ext cx="912499" cy="1603588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zövegdoboz 17"/>
          <p:cNvSpPr txBox="1"/>
          <p:nvPr/>
        </p:nvSpPr>
        <p:spPr>
          <a:xfrm>
            <a:off x="3810549" y="3923598"/>
            <a:ext cx="1992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7030A0"/>
                </a:solidFill>
              </a:rPr>
              <a:t>Szerkesztőléc</a:t>
            </a:r>
            <a:endParaRPr lang="hu-H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00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Excel felületének megismerése</a:t>
            </a:r>
            <a:endParaRPr lang="hu-HU" dirty="0"/>
          </a:p>
        </p:txBody>
      </p:sp>
      <p:pic>
        <p:nvPicPr>
          <p:cNvPr id="16" name="Kép 15"/>
          <p:cNvPicPr>
            <a:picLocks noChangeAspect="1"/>
          </p:cNvPicPr>
          <p:nvPr/>
        </p:nvPicPr>
        <p:blipFill rotWithShape="1">
          <a:blip r:embed="rId2"/>
          <a:srcRect l="31100" t="75101" r="44684" b="21946"/>
          <a:stretch/>
        </p:blipFill>
        <p:spPr>
          <a:xfrm>
            <a:off x="2805564" y="4941168"/>
            <a:ext cx="2952328" cy="288032"/>
          </a:xfrm>
          <a:prstGeom prst="rect">
            <a:avLst/>
          </a:prstGeom>
        </p:spPr>
      </p:pic>
      <p:grpSp>
        <p:nvGrpSpPr>
          <p:cNvPr id="21" name="Csoportba foglalás 20"/>
          <p:cNvGrpSpPr/>
          <p:nvPr/>
        </p:nvGrpSpPr>
        <p:grpSpPr>
          <a:xfrm>
            <a:off x="1081851" y="1047009"/>
            <a:ext cx="6980298" cy="3615419"/>
            <a:chOff x="236871" y="1014599"/>
            <a:chExt cx="6980298" cy="3615419"/>
          </a:xfrm>
        </p:grpSpPr>
        <p:sp>
          <p:nvSpPr>
            <p:cNvPr id="12" name="Szövegdoboz 11"/>
            <p:cNvSpPr txBox="1"/>
            <p:nvPr/>
          </p:nvSpPr>
          <p:spPr>
            <a:xfrm>
              <a:off x="236871" y="1019833"/>
              <a:ext cx="1992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Rádiógomb</a:t>
              </a:r>
            </a:p>
          </p:txBody>
        </p:sp>
        <p:pic>
          <p:nvPicPr>
            <p:cNvPr id="3" name="Kép 2"/>
            <p:cNvPicPr>
              <a:picLocks noChangeAspect="1"/>
            </p:cNvPicPr>
            <p:nvPr/>
          </p:nvPicPr>
          <p:blipFill rotWithShape="1">
            <a:blip r:embed="rId3"/>
            <a:srcRect l="38031" t="46926" r="53486" b="46594"/>
            <a:stretch/>
          </p:blipFill>
          <p:spPr>
            <a:xfrm>
              <a:off x="236871" y="1564539"/>
              <a:ext cx="1296144" cy="792088"/>
            </a:xfrm>
            <a:prstGeom prst="rect">
              <a:avLst/>
            </a:prstGeom>
          </p:spPr>
        </p:pic>
        <p:pic>
          <p:nvPicPr>
            <p:cNvPr id="11" name="Kép 10"/>
            <p:cNvPicPr>
              <a:picLocks noChangeAspect="1"/>
            </p:cNvPicPr>
            <p:nvPr/>
          </p:nvPicPr>
          <p:blipFill rotWithShape="1">
            <a:blip r:embed="rId4"/>
            <a:srcRect l="38778" t="44094" r="51772" b="40403"/>
            <a:stretch/>
          </p:blipFill>
          <p:spPr>
            <a:xfrm>
              <a:off x="2536649" y="1564539"/>
              <a:ext cx="1152128" cy="1512168"/>
            </a:xfrm>
            <a:prstGeom prst="rect">
              <a:avLst/>
            </a:prstGeom>
          </p:spPr>
        </p:pic>
        <p:pic>
          <p:nvPicPr>
            <p:cNvPr id="13" name="Kép 12"/>
            <p:cNvPicPr>
              <a:picLocks noChangeAspect="1"/>
            </p:cNvPicPr>
            <p:nvPr/>
          </p:nvPicPr>
          <p:blipFill rotWithShape="1">
            <a:blip r:embed="rId5"/>
            <a:srcRect l="62993" t="53691" r="12791" b="34497"/>
            <a:stretch/>
          </p:blipFill>
          <p:spPr>
            <a:xfrm>
              <a:off x="4264841" y="1564539"/>
              <a:ext cx="2952328" cy="1152128"/>
            </a:xfrm>
            <a:prstGeom prst="rect">
              <a:avLst/>
            </a:prstGeom>
          </p:spPr>
        </p:pic>
        <p:sp>
          <p:nvSpPr>
            <p:cNvPr id="19" name="Szövegdoboz 18"/>
            <p:cNvSpPr txBox="1"/>
            <p:nvPr/>
          </p:nvSpPr>
          <p:spPr>
            <a:xfrm>
              <a:off x="2440439" y="1019833"/>
              <a:ext cx="1992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Jelölőnégyzet</a:t>
              </a:r>
            </a:p>
          </p:txBody>
        </p:sp>
        <p:sp>
          <p:nvSpPr>
            <p:cNvPr id="20" name="Szövegdoboz 19"/>
            <p:cNvSpPr txBox="1"/>
            <p:nvPr/>
          </p:nvSpPr>
          <p:spPr>
            <a:xfrm>
              <a:off x="4264841" y="1014599"/>
              <a:ext cx="1992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Legördülő lista</a:t>
              </a:r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1960584" y="4260686"/>
              <a:ext cx="1992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Szövegmező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292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importálása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 smtClean="0"/>
              <a:t>Importálás szöveges fájlból</a:t>
            </a:r>
            <a:endParaRPr lang="hu-HU" dirty="0"/>
          </a:p>
          <a:p>
            <a:pPr marL="400050" lvl="1" indent="0">
              <a:buNone/>
            </a:pPr>
            <a:r>
              <a:rPr lang="hu-HU" u="sng" dirty="0" smtClean="0"/>
              <a:t>Célja:</a:t>
            </a:r>
            <a:r>
              <a:rPr lang="hu-HU" dirty="0" smtClean="0"/>
              <a:t> Más programokból információ transzfer egy közös, szabványos formátumban.</a:t>
            </a:r>
            <a:br>
              <a:rPr lang="hu-HU" dirty="0" smtClean="0"/>
            </a:br>
            <a:r>
              <a:rPr lang="hu-HU" u="sng" dirty="0" smtClean="0"/>
              <a:t>Hogyan:</a:t>
            </a:r>
            <a:r>
              <a:rPr lang="hu-HU" dirty="0" smtClean="0"/>
              <a:t> Menüszalagon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ADATOK</a:t>
            </a:r>
            <a:r>
              <a:rPr lang="hu-HU" dirty="0" smtClean="0"/>
              <a:t>, Csoport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KÜLSŐ</a:t>
            </a:r>
            <a:r>
              <a:rPr lang="hu-HU" dirty="0" smtClean="0"/>
              <a:t>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ADATOK</a:t>
            </a:r>
            <a:r>
              <a:rPr lang="hu-HU" dirty="0" smtClean="0"/>
              <a:t>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ÁTVÉTELE</a:t>
            </a:r>
            <a:r>
              <a:rPr lang="hu-HU" dirty="0" smtClean="0"/>
              <a:t>, Menüpont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SZÖVEGBŐL</a:t>
            </a:r>
            <a:r>
              <a:rPr lang="hu-HU" dirty="0" smtClean="0"/>
              <a:t>. Fájl kiválasztása, Rádiógomb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TAGOLT</a:t>
            </a:r>
            <a:r>
              <a:rPr lang="hu-HU" dirty="0" smtClean="0"/>
              <a:t>, Jelölőnégyzet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PONTOSVESSZŐ</a:t>
            </a:r>
            <a:r>
              <a:rPr lang="hu-HU" dirty="0" smtClean="0"/>
              <a:t>.</a:t>
            </a:r>
          </a:p>
          <a:p>
            <a:pPr marL="400050" lvl="1" indent="0">
              <a:buNone/>
            </a:pPr>
            <a:endParaRPr lang="hu-HU" dirty="0"/>
          </a:p>
          <a:p>
            <a:pPr marL="400050" lvl="1" indent="0">
              <a:buNone/>
            </a:pPr>
            <a:r>
              <a:rPr lang="hu-HU" dirty="0"/>
              <a:t>A </a:t>
            </a:r>
            <a:r>
              <a:rPr lang="hu-HU" dirty="0" smtClean="0"/>
              <a:t>mefHUN2012.txt fájlból olvassuk be az adatokat, és az </a:t>
            </a:r>
            <a:r>
              <a:rPr lang="hu-HU" dirty="0"/>
              <a:t>adattáblát mentsük el </a:t>
            </a:r>
            <a:r>
              <a:rPr lang="hu-HU" dirty="0" smtClean="0"/>
              <a:t>mefHUN2012.xlsx néven.</a:t>
            </a:r>
          </a:p>
          <a:p>
            <a:pPr marL="400050" lvl="1" indent="0">
              <a:buNone/>
            </a:pPr>
            <a:endParaRPr lang="hu-HU" dirty="0"/>
          </a:p>
          <a:p>
            <a:pPr marL="400050" lvl="1" indent="0">
              <a:buNone/>
            </a:pPr>
            <a:r>
              <a:rPr lang="hu-HU" dirty="0" smtClean="0"/>
              <a:t>Az oszlopokban egy változó értékei vannak, azaz egy kérdőíves kérdésre adott válaszok.</a:t>
            </a:r>
          </a:p>
          <a:p>
            <a:pPr marL="400050" lvl="1" indent="0">
              <a:buNone/>
            </a:pPr>
            <a:r>
              <a:rPr lang="hu-HU" dirty="0" smtClean="0"/>
              <a:t>A sorokban egy megfigyelés értékei, azaz egy személy különböző kérdésekre adott válaszai.</a:t>
            </a:r>
          </a:p>
          <a:p>
            <a:pPr marL="400050" lvl="1" indent="0">
              <a:buNone/>
            </a:pP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706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Nem lényeges változók törlése</a:t>
            </a:r>
            <a:endParaRPr lang="hu-HU" dirty="0"/>
          </a:p>
          <a:p>
            <a:pPr marL="400050" lvl="1" indent="0">
              <a:buNone/>
            </a:pPr>
            <a:r>
              <a:rPr lang="hu-HU" u="sng" dirty="0" smtClean="0"/>
              <a:t>Célja:</a:t>
            </a:r>
            <a:r>
              <a:rPr lang="hu-HU" dirty="0" smtClean="0"/>
              <a:t> Adatbázis méretének optimalizálása, megtisztított, rendezett struktúra létrehozása.</a:t>
            </a:r>
            <a:br>
              <a:rPr lang="hu-HU" dirty="0" smtClean="0"/>
            </a:br>
            <a:r>
              <a:rPr lang="hu-HU" u="sng" dirty="0" smtClean="0"/>
              <a:t>Hogyan:</a:t>
            </a:r>
            <a:r>
              <a:rPr lang="hu-HU" dirty="0" smtClean="0"/>
              <a:t> Érintett oszlopok kijelölése </a:t>
            </a:r>
            <a:r>
              <a:rPr lang="hu-HU" i="1" dirty="0" err="1" smtClean="0"/>
              <a:t>Ctrl</a:t>
            </a:r>
            <a:r>
              <a:rPr lang="hu-HU" dirty="0" smtClean="0"/>
              <a:t> gomb lenyomásával egy időben, jobb egérgombbal kattintás egy kijelölt oszlop fejlécére, Listapont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TÖRLÉS</a:t>
            </a:r>
            <a:r>
              <a:rPr lang="hu-HU" dirty="0" smtClean="0"/>
              <a:t>.</a:t>
            </a:r>
          </a:p>
          <a:p>
            <a:pPr lvl="1"/>
            <a:r>
              <a:rPr lang="hu-HU" dirty="0" smtClean="0"/>
              <a:t>Törlendő változók</a:t>
            </a:r>
          </a:p>
          <a:p>
            <a:pPr lvl="2"/>
            <a:r>
              <a:rPr lang="hu-HU" dirty="0" err="1"/>
              <a:t>a</a:t>
            </a:r>
            <a:r>
              <a:rPr lang="hu-HU" dirty="0" err="1" smtClean="0"/>
              <a:t>rea</a:t>
            </a:r>
            <a:endParaRPr lang="hu-HU" dirty="0" smtClean="0"/>
          </a:p>
          <a:p>
            <a:pPr lvl="2"/>
            <a:r>
              <a:rPr lang="hu-HU" dirty="0" err="1"/>
              <a:t>f</a:t>
            </a:r>
            <a:r>
              <a:rPr lang="hu-HU" dirty="0" err="1" smtClean="0"/>
              <a:t>lat</a:t>
            </a:r>
            <a:endParaRPr lang="hu-HU" dirty="0" smtClean="0"/>
          </a:p>
          <a:p>
            <a:pPr lvl="2"/>
            <a:r>
              <a:rPr lang="hu-HU" dirty="0" err="1" smtClean="0"/>
              <a:t>bornh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8130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Nem lényeges értékű megfigyelések törlése</a:t>
            </a:r>
            <a:endParaRPr lang="hu-HU" dirty="0"/>
          </a:p>
          <a:p>
            <a:pPr marL="400050" lvl="1" indent="0">
              <a:buNone/>
            </a:pPr>
            <a:r>
              <a:rPr lang="hu-HU" u="sng" dirty="0" smtClean="0"/>
              <a:t>Célja:</a:t>
            </a:r>
            <a:r>
              <a:rPr lang="hu-HU" dirty="0" smtClean="0"/>
              <a:t> Adatbázis méretének optimalizálása, megtisztított, rendezett struktúra létrehozása.</a:t>
            </a:r>
            <a:br>
              <a:rPr lang="hu-HU" dirty="0" smtClean="0"/>
            </a:br>
            <a:r>
              <a:rPr lang="hu-HU" u="sng" dirty="0" smtClean="0"/>
              <a:t>Hogyan:</a:t>
            </a:r>
            <a:r>
              <a:rPr lang="hu-HU" dirty="0" smtClean="0"/>
              <a:t> 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kor</a:t>
            </a:r>
            <a:r>
              <a:rPr lang="hu-HU" dirty="0" smtClean="0"/>
              <a:t> változó mellé 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korcsop</a:t>
            </a:r>
            <a:r>
              <a:rPr lang="hu-HU" dirty="0" smtClean="0"/>
              <a:t> változó létrehozása a következő képlet alapján: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= </a:t>
            </a:r>
            <a:r>
              <a:rPr lang="hu-HU" dirty="0" smtClean="0"/>
              <a:t>HA(ÉS(C4&gt;14;C4&lt;75</a:t>
            </a:r>
            <a:r>
              <a:rPr lang="hu-HU" dirty="0"/>
              <a:t>);"";1</a:t>
            </a:r>
            <a:r>
              <a:rPr lang="hu-HU" dirty="0" smtClean="0"/>
              <a:t>)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[C =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kor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</a:p>
          <a:p>
            <a:pPr marL="400050" lvl="1" indent="0">
              <a:buNone/>
            </a:pP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korcsop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értékeit kijelölni, majd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Menüszalagon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KEZDŐLAP</a:t>
            </a:r>
            <a:r>
              <a:rPr lang="hu-HU" dirty="0"/>
              <a:t>, Csoport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SZERKESZTÉS</a:t>
            </a:r>
            <a:r>
              <a:rPr lang="hu-HU" dirty="0"/>
              <a:t>, Menüpont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KERESÉS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ÉS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KIJELÖLÉS</a:t>
            </a:r>
            <a:r>
              <a:rPr lang="hu-HU" dirty="0"/>
              <a:t>, Lista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IRÁNYÍTOTT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KIJELÖLÉS</a:t>
            </a:r>
            <a:r>
              <a:rPr lang="hu-HU" dirty="0"/>
              <a:t>, Rádiógomb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KÉPLETEK</a:t>
            </a:r>
            <a:r>
              <a:rPr lang="hu-HU" dirty="0" smtClean="0"/>
              <a:t>, Jelölőnégyzet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SZÁMOK</a:t>
            </a:r>
            <a:r>
              <a:rPr lang="hu-HU" dirty="0" smtClean="0"/>
              <a:t>.</a:t>
            </a:r>
          </a:p>
          <a:p>
            <a:pPr marL="400050" lvl="1" indent="0">
              <a:buNone/>
            </a:pPr>
            <a:r>
              <a:rPr lang="hu-HU" dirty="0" smtClean="0"/>
              <a:t>Menüszalagon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KEZDŐLAP</a:t>
            </a:r>
            <a:r>
              <a:rPr lang="hu-HU" dirty="0"/>
              <a:t>, Csoport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CELLÁK</a:t>
            </a:r>
            <a:r>
              <a:rPr lang="hu-HU" dirty="0"/>
              <a:t>, Menüpont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TÖRLÉS</a:t>
            </a:r>
            <a:r>
              <a:rPr lang="hu-HU" dirty="0"/>
              <a:t>, Lista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SOROK</a:t>
            </a:r>
            <a:r>
              <a:rPr lang="hu-HU" dirty="0" smtClean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TÖRLÉSE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MUNKALAPRÓL</a:t>
            </a:r>
            <a:r>
              <a:rPr lang="hu-HU" dirty="0" smtClean="0"/>
              <a:t>.</a:t>
            </a:r>
          </a:p>
          <a:p>
            <a:pPr marL="400050" lvl="1" indent="0">
              <a:buNone/>
            </a:pPr>
            <a:r>
              <a:rPr lang="hu-HU" dirty="0" smtClean="0"/>
              <a:t>Mentsük az Excel táblánkat!</a:t>
            </a:r>
            <a:endParaRPr lang="hu-HU" dirty="0"/>
          </a:p>
          <a:p>
            <a:pPr marL="400050" lvl="1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68462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Változók címkézése</a:t>
            </a:r>
            <a:endParaRPr lang="hu-HU" dirty="0"/>
          </a:p>
          <a:p>
            <a:pPr marL="400050" lvl="1" indent="0">
              <a:buNone/>
            </a:pPr>
            <a:r>
              <a:rPr lang="hu-HU" u="sng" dirty="0" smtClean="0"/>
              <a:t>Célja:</a:t>
            </a:r>
            <a:r>
              <a:rPr lang="hu-HU" dirty="0" smtClean="0"/>
              <a:t> Magyarázatot adni az amúgy rövid, tömör változónevek mellé.</a:t>
            </a:r>
            <a:br>
              <a:rPr lang="hu-HU" dirty="0" smtClean="0"/>
            </a:br>
            <a:r>
              <a:rPr lang="hu-HU" u="sng" dirty="0" smtClean="0"/>
              <a:t>Hogyan:</a:t>
            </a:r>
            <a:r>
              <a:rPr lang="hu-HU" dirty="0" smtClean="0"/>
              <a:t> Menüszalagon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VÉLEMÉNYEZÉS</a:t>
            </a:r>
            <a:r>
              <a:rPr lang="hu-HU" dirty="0" smtClean="0"/>
              <a:t>, Csoport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MEGJEGYZÉSEK</a:t>
            </a:r>
            <a:r>
              <a:rPr lang="hu-HU" dirty="0" smtClean="0"/>
              <a:t>, Menüpont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ÚJ MEGJEGYZÉS</a:t>
            </a:r>
            <a:r>
              <a:rPr lang="hu-HU" dirty="0" smtClean="0"/>
              <a:t>.</a:t>
            </a:r>
          </a:p>
          <a:p>
            <a:pPr lvl="1"/>
            <a:r>
              <a:rPr lang="hu-HU" dirty="0" err="1" smtClean="0"/>
              <a:t>htazon</a:t>
            </a:r>
            <a:r>
              <a:rPr lang="hu-HU" dirty="0" smtClean="0"/>
              <a:t> – Háztartási azonosító</a:t>
            </a:r>
          </a:p>
          <a:p>
            <a:pPr lvl="1"/>
            <a:r>
              <a:rPr lang="hu-HU" dirty="0" err="1"/>
              <a:t>c</a:t>
            </a:r>
            <a:r>
              <a:rPr lang="hu-HU" dirty="0" err="1" smtClean="0"/>
              <a:t>ounty</a:t>
            </a:r>
            <a:r>
              <a:rPr lang="hu-HU" dirty="0" smtClean="0"/>
              <a:t> – Megye</a:t>
            </a:r>
          </a:p>
          <a:p>
            <a:pPr lvl="1"/>
            <a:r>
              <a:rPr lang="hu-HU" dirty="0" err="1"/>
              <a:t>p</a:t>
            </a:r>
            <a:r>
              <a:rPr lang="hu-HU" dirty="0" err="1" smtClean="0"/>
              <a:t>erson</a:t>
            </a:r>
            <a:r>
              <a:rPr lang="hu-HU" dirty="0" smtClean="0"/>
              <a:t> – Személy sorszáma a háztartásban</a:t>
            </a:r>
          </a:p>
          <a:p>
            <a:pPr lvl="1"/>
            <a:r>
              <a:rPr lang="hu-HU" dirty="0"/>
              <a:t>w</a:t>
            </a:r>
            <a:r>
              <a:rPr lang="hu-HU" dirty="0" smtClean="0"/>
              <a:t>1hour – Dolgozott-e 1 órát a ref. </a:t>
            </a:r>
            <a:r>
              <a:rPr lang="hu-HU" dirty="0"/>
              <a:t>h</a:t>
            </a:r>
            <a:r>
              <a:rPr lang="hu-HU" dirty="0" smtClean="0"/>
              <a:t>éten?</a:t>
            </a:r>
          </a:p>
          <a:p>
            <a:pPr lvl="1"/>
            <a:r>
              <a:rPr lang="hu-HU" dirty="0" err="1"/>
              <a:t>a</a:t>
            </a:r>
            <a:r>
              <a:rPr lang="hu-HU" dirty="0" err="1" smtClean="0"/>
              <a:t>bsent_c</a:t>
            </a:r>
            <a:r>
              <a:rPr lang="hu-HU" dirty="0" smtClean="0"/>
              <a:t> – Van-e munkája, amitól távol volt az elmúlt héten?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277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Változók címkézése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ionema</a:t>
            </a:r>
            <a:r>
              <a:rPr lang="hu-HU" dirty="0" smtClean="0"/>
              <a:t> – Mióta nem dolgozik </a:t>
            </a:r>
            <a:r>
              <a:rPr lang="hu-HU" dirty="0" err="1" smtClean="0"/>
              <a:t>főmunkájában</a:t>
            </a:r>
            <a:r>
              <a:rPr lang="hu-HU" dirty="0" smtClean="0"/>
              <a:t>?</a:t>
            </a:r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ionemb</a:t>
            </a:r>
            <a:r>
              <a:rPr lang="hu-HU" dirty="0" smtClean="0"/>
              <a:t> – Ha több, mint 3 hónapja nem dolgozik kap-e fizetést?</a:t>
            </a:r>
          </a:p>
          <a:p>
            <a:pPr lvl="1"/>
            <a:r>
              <a:rPr lang="hu-HU" dirty="0" err="1"/>
              <a:t>s</a:t>
            </a:r>
            <a:r>
              <a:rPr lang="hu-HU" dirty="0" err="1" smtClean="0"/>
              <a:t>earch_b</a:t>
            </a:r>
            <a:r>
              <a:rPr lang="hu-HU" dirty="0" smtClean="0"/>
              <a:t> – Keresett-e munkát az elmúlt 4 héten?</a:t>
            </a:r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etha</a:t>
            </a:r>
            <a:r>
              <a:rPr lang="hu-HU" dirty="0" smtClean="0"/>
              <a:t> – Keresési mód: Munkaügyi központ</a:t>
            </a:r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ethb</a:t>
            </a:r>
            <a:r>
              <a:rPr lang="hu-HU" dirty="0" smtClean="0"/>
              <a:t> – Keresési mód: Magánközvetítő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ethc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Közvetlenül a munkáltatónál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ethd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Hirdetés feladása, megválaszolása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ethe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Hirdetés elolvasása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ethf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Rokonon, ismerősön keresztül</a:t>
            </a:r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01738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Változók címkézése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ethg</a:t>
            </a:r>
            <a:r>
              <a:rPr lang="hu-HU" dirty="0" smtClean="0"/>
              <a:t> </a:t>
            </a:r>
            <a:r>
              <a:rPr lang="hu-HU" dirty="0"/>
              <a:t>– Keresési mód</a:t>
            </a:r>
            <a:r>
              <a:rPr lang="hu-HU" dirty="0" smtClean="0"/>
              <a:t>: Jelentkezett és válaszra vár </a:t>
            </a:r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ethh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Közalkalmazotti pályázatot adott be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ethi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Vállalkozáshoz hitelt, engedélyt intézett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ethj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Vállalkozáshoz földet, telket, helyiséget keresett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ethk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Felvételi tesztet, vizsgát írt</a:t>
            </a:r>
            <a:endParaRPr lang="hu-HU" dirty="0"/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ethl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Munkaügyi központ értesítését várja</a:t>
            </a:r>
          </a:p>
          <a:p>
            <a:pPr lvl="1"/>
            <a:r>
              <a:rPr lang="hu-HU" dirty="0" err="1"/>
              <a:t>m</a:t>
            </a:r>
            <a:r>
              <a:rPr lang="hu-HU" dirty="0" err="1" smtClean="0"/>
              <a:t>ethm</a:t>
            </a:r>
            <a:r>
              <a:rPr lang="hu-HU" dirty="0" smtClean="0"/>
              <a:t> </a:t>
            </a:r>
            <a:r>
              <a:rPr lang="hu-HU" dirty="0"/>
              <a:t>– Keresési mód: </a:t>
            </a:r>
            <a:r>
              <a:rPr lang="hu-HU" dirty="0" smtClean="0"/>
              <a:t>Egyéb módszer</a:t>
            </a:r>
            <a:endParaRPr lang="hu-HU" dirty="0"/>
          </a:p>
          <a:p>
            <a:pPr lvl="1"/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6711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Változók címkézése</a:t>
            </a:r>
            <a:endParaRPr lang="hu-HU" dirty="0"/>
          </a:p>
          <a:p>
            <a:pPr lvl="1"/>
            <a:r>
              <a:rPr lang="hu-HU" dirty="0" err="1"/>
              <a:t>a</a:t>
            </a:r>
            <a:r>
              <a:rPr lang="hu-HU" dirty="0" err="1" smtClean="0"/>
              <a:t>vail_b</a:t>
            </a:r>
            <a:r>
              <a:rPr lang="hu-HU" dirty="0" smtClean="0"/>
              <a:t> – Munkába tudna-e állni két héten belül?</a:t>
            </a:r>
          </a:p>
          <a:p>
            <a:pPr lvl="1"/>
            <a:r>
              <a:rPr lang="hu-HU" dirty="0"/>
              <a:t>k</a:t>
            </a:r>
            <a:r>
              <a:rPr lang="hu-HU" dirty="0" smtClean="0"/>
              <a:t>or – Megkérdezett kora</a:t>
            </a:r>
          </a:p>
          <a:p>
            <a:pPr lvl="1"/>
            <a:r>
              <a:rPr lang="hu-HU" dirty="0"/>
              <a:t>c</a:t>
            </a:r>
            <a:r>
              <a:rPr lang="hu-HU" dirty="0" smtClean="0"/>
              <a:t>soe1 – Foglalkoztatott? (KSH változata)</a:t>
            </a:r>
          </a:p>
          <a:p>
            <a:pPr lvl="1"/>
            <a:r>
              <a:rPr lang="hu-HU" dirty="0" err="1"/>
              <a:t>c</a:t>
            </a:r>
            <a:r>
              <a:rPr lang="hu-HU" dirty="0" err="1" smtClean="0"/>
              <a:t>sou</a:t>
            </a:r>
            <a:r>
              <a:rPr lang="hu-HU" dirty="0" smtClean="0"/>
              <a:t> – Munkanélküli? (KSH változata)</a:t>
            </a:r>
          </a:p>
          <a:p>
            <a:pPr lvl="1"/>
            <a:r>
              <a:rPr lang="hu-HU" dirty="0" err="1"/>
              <a:t>e</a:t>
            </a:r>
            <a:r>
              <a:rPr lang="hu-HU" dirty="0" err="1" smtClean="0"/>
              <a:t>duc_d</a:t>
            </a:r>
            <a:r>
              <a:rPr lang="hu-HU" dirty="0" smtClean="0"/>
              <a:t> – Iskolai végzettség</a:t>
            </a:r>
          </a:p>
          <a:p>
            <a:pPr lvl="1"/>
            <a:r>
              <a:rPr lang="hu-HU" dirty="0" err="1"/>
              <a:t>w</a:t>
            </a:r>
            <a:r>
              <a:rPr lang="hu-HU" dirty="0" err="1" smtClean="0"/>
              <a:t>eight</a:t>
            </a:r>
            <a:r>
              <a:rPr lang="hu-HU" dirty="0" smtClean="0"/>
              <a:t> – Gyakorisági súly</a:t>
            </a:r>
          </a:p>
          <a:p>
            <a:pPr lvl="1"/>
            <a:r>
              <a:rPr lang="hu-HU" dirty="0"/>
              <a:t>s</a:t>
            </a:r>
            <a:r>
              <a:rPr lang="hu-HU" dirty="0" smtClean="0"/>
              <a:t>ex – Megkérdezett neme</a:t>
            </a:r>
          </a:p>
          <a:p>
            <a:pPr lvl="1"/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60078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Változók értéktartományának elnevezése</a:t>
            </a:r>
          </a:p>
          <a:p>
            <a:pPr marL="400050" lvl="1" indent="0">
              <a:buNone/>
            </a:pPr>
            <a:r>
              <a:rPr lang="hu-HU" u="sng" dirty="0" smtClean="0"/>
              <a:t>Célja</a:t>
            </a:r>
            <a:r>
              <a:rPr lang="hu-HU" u="sng" dirty="0"/>
              <a:t>:</a:t>
            </a:r>
            <a:r>
              <a:rPr lang="hu-HU" dirty="0"/>
              <a:t> </a:t>
            </a:r>
            <a:r>
              <a:rPr lang="hu-HU" dirty="0" smtClean="0"/>
              <a:t>Gyors hivatkozási mód létrehozása.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/>
              <a:t>Hogyan:</a:t>
            </a:r>
            <a:r>
              <a:rPr lang="hu-HU" dirty="0"/>
              <a:t> </a:t>
            </a:r>
            <a:r>
              <a:rPr lang="hu-HU" dirty="0" smtClean="0"/>
              <a:t>Hivatkozási mezőbe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A2:A65572</a:t>
            </a:r>
            <a:r>
              <a:rPr lang="hu-HU" dirty="0" smtClean="0"/>
              <a:t>, </a:t>
            </a:r>
            <a:r>
              <a:rPr lang="hu-HU" dirty="0"/>
              <a:t>Hivatkozási mezőbe </a:t>
            </a:r>
            <a:r>
              <a:rPr lang="hu-HU" b="1" dirty="0" err="1">
                <a:solidFill>
                  <a:schemeClr val="accent3">
                    <a:lumMod val="75000"/>
                  </a:schemeClr>
                </a:solidFill>
              </a:rPr>
              <a:t>htazon</a:t>
            </a:r>
            <a:r>
              <a:rPr lang="hu-HU" dirty="0" smtClean="0"/>
              <a:t>. </a:t>
            </a:r>
            <a:r>
              <a:rPr lang="hu-HU" dirty="0"/>
              <a:t>Hivatkozási mezőbe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B2:B65572</a:t>
            </a:r>
            <a:r>
              <a:rPr lang="hu-HU" dirty="0"/>
              <a:t>, Hivatkozási mezőbe </a:t>
            </a:r>
            <a:r>
              <a:rPr lang="hu-HU" b="1" dirty="0" err="1" smtClean="0">
                <a:solidFill>
                  <a:schemeClr val="accent3">
                    <a:lumMod val="75000"/>
                  </a:schemeClr>
                </a:solidFill>
              </a:rPr>
              <a:t>person</a:t>
            </a:r>
            <a:r>
              <a:rPr lang="hu-HU" dirty="0" smtClean="0"/>
              <a:t>. </a:t>
            </a:r>
            <a:r>
              <a:rPr lang="hu-HU" dirty="0"/>
              <a:t>Hivatkozási mezőbe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C2:C65572</a:t>
            </a:r>
            <a:r>
              <a:rPr lang="hu-HU" dirty="0"/>
              <a:t>, Hivatkozási mezőbe </a:t>
            </a:r>
            <a:r>
              <a:rPr lang="hu-HU" b="1" dirty="0" err="1" smtClean="0">
                <a:solidFill>
                  <a:schemeClr val="accent3">
                    <a:lumMod val="75000"/>
                  </a:schemeClr>
                </a:solidFill>
              </a:rPr>
              <a:t>county</a:t>
            </a:r>
            <a:r>
              <a:rPr lang="hu-HU" dirty="0" smtClean="0"/>
              <a:t>. Stb.</a:t>
            </a:r>
          </a:p>
          <a:p>
            <a:pPr marL="400050" lvl="1" indent="0">
              <a:buNone/>
            </a:pPr>
            <a:endParaRPr lang="hu-HU" dirty="0"/>
          </a:p>
          <a:p>
            <a:pPr marL="400050" lvl="1" indent="0">
              <a:buNone/>
            </a:pPr>
            <a:r>
              <a:rPr lang="hu-HU" dirty="0" smtClean="0"/>
              <a:t>A 65572 helyére minden esetben írjuk az aktuális adatbázis utolsó nem üres sorának sorszámát.</a:t>
            </a:r>
            <a:endParaRPr lang="hu-HU" dirty="0"/>
          </a:p>
          <a:p>
            <a:pPr marL="400050" lvl="1" indent="0">
              <a:buNone/>
            </a:pPr>
            <a:endParaRPr lang="hu-HU" dirty="0"/>
          </a:p>
          <a:p>
            <a:endParaRPr lang="hu-HU" dirty="0" smtClean="0"/>
          </a:p>
          <a:p>
            <a:pPr lvl="1"/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4622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Tartalom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Munkagazdaságtan empirikus részének ismétlése</a:t>
            </a:r>
          </a:p>
          <a:p>
            <a:pPr lvl="1"/>
            <a:r>
              <a:rPr lang="hu-HU" dirty="0" smtClean="0"/>
              <a:t>Munkagazdaságtan tárgyban részletesen körbejártuk, hogy milyen munkaerő-piaci állapotok (státuszok) vannak, hogyan alakulnak ki, hogyan változnak. Ebben a kurzusban adatokra támaszkodva meghatározzuk az azokra vonatkozó mutatószámokat.</a:t>
            </a:r>
          </a:p>
          <a:p>
            <a:r>
              <a:rPr lang="hu-HU" dirty="0" smtClean="0"/>
              <a:t>Munkaerő-felmérés adatfelvétel ismertetése</a:t>
            </a:r>
          </a:p>
          <a:p>
            <a:pPr lvl="1"/>
            <a:r>
              <a:rPr lang="hu-HU" dirty="0" smtClean="0"/>
              <a:t>Kérdőíves felmérés segítségével jutunk a feladat elvégzéséhez szükséges adatokhoz. Az adatokat adatbázisba rendezik, amire támaszkodva és az Excel segítségével végezzük az adatfeldolgozást és –elemzést.</a:t>
            </a:r>
          </a:p>
          <a:p>
            <a:r>
              <a:rPr lang="hu-HU" dirty="0" smtClean="0"/>
              <a:t>Excel felhasználói felületének rövid bemutatása</a:t>
            </a:r>
          </a:p>
          <a:p>
            <a:pPr lvl="1"/>
            <a:r>
              <a:rPr lang="hu-HU" dirty="0" smtClean="0"/>
              <a:t>Feltehetően mindenki ismeri a programot, ezért csak azok a részek kerülnek bemutatásra, amiket feladatunk megoldása során gyakran használni fogunk, és amire az útmutató hivatkozik.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66658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MEF adatok formázása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Változók értékeinek címkézése</a:t>
            </a:r>
            <a:endParaRPr lang="hu-HU" dirty="0"/>
          </a:p>
          <a:p>
            <a:pPr marL="400050" lvl="1" indent="0">
              <a:buNone/>
            </a:pPr>
            <a:r>
              <a:rPr lang="hu-HU" u="sng" dirty="0" smtClean="0"/>
              <a:t>Célja:</a:t>
            </a:r>
            <a:r>
              <a:rPr lang="hu-HU" dirty="0" smtClean="0"/>
              <a:t> Könnyebb olvashatóság elősegítése. A háttérben továbbra is az értékekkel számol az Excel.</a:t>
            </a:r>
            <a:br>
              <a:rPr lang="hu-HU" dirty="0" smtClean="0"/>
            </a:br>
            <a:r>
              <a:rPr lang="hu-HU" u="sng" dirty="0"/>
              <a:t>Hogyan</a:t>
            </a:r>
            <a:r>
              <a:rPr lang="hu-HU" u="sng" dirty="0" smtClean="0"/>
              <a:t>: </a:t>
            </a:r>
            <a:r>
              <a:rPr lang="hu-HU" dirty="0" smtClean="0"/>
              <a:t>Tartomány kijelölése </a:t>
            </a:r>
            <a:r>
              <a:rPr lang="hu-HU" b="1" dirty="0" err="1">
                <a:solidFill>
                  <a:schemeClr val="accent3">
                    <a:lumMod val="75000"/>
                  </a:schemeClr>
                </a:solidFill>
              </a:rPr>
              <a:t>county</a:t>
            </a:r>
            <a:r>
              <a:rPr lang="hu-HU" dirty="0" smtClean="0"/>
              <a:t>, </a:t>
            </a:r>
            <a:r>
              <a:rPr lang="hu-HU" dirty="0"/>
              <a:t>Menüszalagon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KEZDŐLAP</a:t>
            </a:r>
            <a:r>
              <a:rPr lang="hu-HU" dirty="0"/>
              <a:t>, Csoport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STÍLUSOK</a:t>
            </a:r>
            <a:r>
              <a:rPr lang="hu-HU" dirty="0"/>
              <a:t>, Menüpont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FELTÉTELES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FORMÁZÁS</a:t>
            </a:r>
            <a:r>
              <a:rPr lang="hu-HU" dirty="0"/>
              <a:t>, Lista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SZABÁLYOK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KEZELÉSE</a:t>
            </a:r>
            <a:r>
              <a:rPr lang="hu-HU" dirty="0"/>
              <a:t>, Gomb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ÚJ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SZABÁLY</a:t>
            </a:r>
            <a:r>
              <a:rPr lang="hu-HU" dirty="0"/>
              <a:t>, Lista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CSAK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AZ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ADOTT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TARTALMÚ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CELLÁK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FORMÁZÁSA</a:t>
            </a:r>
            <a:r>
              <a:rPr lang="hu-HU" dirty="0"/>
              <a:t>, Lista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EGYENLŐ</a:t>
            </a:r>
            <a:r>
              <a:rPr lang="hu-HU" dirty="0"/>
              <a:t>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hu-HU" dirty="0"/>
              <a:t>, Gomb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FORMÁTUM</a:t>
            </a:r>
            <a:r>
              <a:rPr lang="hu-HU" dirty="0"/>
              <a:t>, Menülap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SZÁM</a:t>
            </a:r>
            <a:r>
              <a:rPr lang="hu-HU" dirty="0"/>
              <a:t>, Lista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EGYÉNI</a:t>
            </a:r>
            <a:r>
              <a:rPr lang="hu-HU" dirty="0"/>
              <a:t>, Formátumkód Szövegmezőbe: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“Budapest”</a:t>
            </a:r>
            <a:r>
              <a:rPr lang="hu-HU" dirty="0" smtClean="0"/>
              <a:t>, </a:t>
            </a:r>
            <a:r>
              <a:rPr lang="hu-HU" dirty="0"/>
              <a:t>Menülap </a:t>
            </a:r>
            <a:r>
              <a:rPr lang="hu-HU" b="1" dirty="0" smtClean="0">
                <a:solidFill>
                  <a:schemeClr val="accent3">
                    <a:lumMod val="75000"/>
                  </a:schemeClr>
                </a:solidFill>
              </a:rPr>
              <a:t>BETŰTÍPUS</a:t>
            </a:r>
            <a:r>
              <a:rPr lang="hu-HU" dirty="0" smtClean="0"/>
              <a:t>, Betűtípus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Dőlt</a:t>
            </a:r>
            <a:r>
              <a:rPr lang="hu-HU" dirty="0" smtClean="0"/>
              <a:t>. Stb.</a:t>
            </a:r>
          </a:p>
        </p:txBody>
      </p:sp>
    </p:spTree>
    <p:extLst>
      <p:ext uri="{BB962C8B-B14F-4D97-AF65-F5344CB8AC3E}">
        <p14:creationId xmlns:p14="http://schemas.microsoft.com/office/powerpoint/2010/main" val="180242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MEF adatok formázása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Változók értékeinek címkézése</a:t>
            </a:r>
            <a:endParaRPr lang="hu-HU" dirty="0"/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County</a:t>
            </a:r>
            <a:r>
              <a:rPr lang="hu-HU" dirty="0" smtClean="0"/>
              <a:t> változó értékeihez</a:t>
            </a:r>
          </a:p>
          <a:p>
            <a:pPr lvl="2"/>
            <a:r>
              <a:rPr lang="hu-HU" dirty="0"/>
              <a:t>1 </a:t>
            </a:r>
            <a:r>
              <a:rPr lang="hu-HU" dirty="0" smtClean="0"/>
              <a:t>- Budapest</a:t>
            </a:r>
            <a:endParaRPr lang="hu-HU" dirty="0"/>
          </a:p>
          <a:p>
            <a:pPr lvl="2"/>
            <a:r>
              <a:rPr lang="hu-HU" dirty="0" smtClean="0"/>
              <a:t>2 </a:t>
            </a:r>
            <a:r>
              <a:rPr lang="hu-HU" dirty="0"/>
              <a:t>- </a:t>
            </a:r>
            <a:r>
              <a:rPr lang="hu-HU" dirty="0" smtClean="0"/>
              <a:t>Baranya</a:t>
            </a:r>
            <a:endParaRPr lang="hu-HU" dirty="0"/>
          </a:p>
          <a:p>
            <a:pPr lvl="2"/>
            <a:r>
              <a:rPr lang="hu-HU" dirty="0" smtClean="0"/>
              <a:t>3 </a:t>
            </a:r>
            <a:r>
              <a:rPr lang="hu-HU" dirty="0"/>
              <a:t>- </a:t>
            </a:r>
            <a:r>
              <a:rPr lang="hu-HU" dirty="0" smtClean="0"/>
              <a:t>Bács-Kiskun</a:t>
            </a:r>
            <a:endParaRPr lang="hu-HU" dirty="0"/>
          </a:p>
          <a:p>
            <a:pPr lvl="2"/>
            <a:r>
              <a:rPr lang="hu-HU" dirty="0" smtClean="0"/>
              <a:t>4 </a:t>
            </a:r>
            <a:r>
              <a:rPr lang="hu-HU" dirty="0"/>
              <a:t>- </a:t>
            </a:r>
            <a:r>
              <a:rPr lang="hu-HU" dirty="0" smtClean="0"/>
              <a:t>Békés</a:t>
            </a:r>
            <a:endParaRPr lang="hu-HU" dirty="0"/>
          </a:p>
          <a:p>
            <a:pPr lvl="2"/>
            <a:r>
              <a:rPr lang="hu-HU" dirty="0" smtClean="0"/>
              <a:t>5 </a:t>
            </a:r>
            <a:r>
              <a:rPr lang="hu-HU" dirty="0"/>
              <a:t>- </a:t>
            </a:r>
            <a:r>
              <a:rPr lang="hu-HU" dirty="0" smtClean="0"/>
              <a:t>Borsod-Abaúj-Zemplén</a:t>
            </a:r>
            <a:endParaRPr lang="hu-HU" dirty="0"/>
          </a:p>
          <a:p>
            <a:pPr lvl="2"/>
            <a:r>
              <a:rPr lang="hu-HU" dirty="0" smtClean="0"/>
              <a:t>6 </a:t>
            </a:r>
            <a:r>
              <a:rPr lang="hu-HU" dirty="0"/>
              <a:t>- </a:t>
            </a:r>
            <a:r>
              <a:rPr lang="hu-HU" dirty="0" smtClean="0"/>
              <a:t>Csongrád</a:t>
            </a:r>
            <a:endParaRPr lang="hu-HU" dirty="0"/>
          </a:p>
          <a:p>
            <a:pPr lvl="2"/>
            <a:r>
              <a:rPr lang="hu-HU" dirty="0" smtClean="0"/>
              <a:t>7 </a:t>
            </a:r>
            <a:r>
              <a:rPr lang="hu-HU" dirty="0"/>
              <a:t>- </a:t>
            </a:r>
            <a:r>
              <a:rPr lang="hu-HU" dirty="0" smtClean="0"/>
              <a:t>Fejér</a:t>
            </a:r>
            <a:endParaRPr lang="hu-HU" dirty="0"/>
          </a:p>
          <a:p>
            <a:pPr lvl="2"/>
            <a:r>
              <a:rPr lang="hu-HU" dirty="0" smtClean="0"/>
              <a:t>8 </a:t>
            </a:r>
            <a:r>
              <a:rPr lang="hu-HU" dirty="0"/>
              <a:t>- </a:t>
            </a:r>
            <a:r>
              <a:rPr lang="hu-HU" dirty="0" smtClean="0"/>
              <a:t>Győr-Moson-Sopron</a:t>
            </a:r>
          </a:p>
          <a:p>
            <a:pPr lvl="2"/>
            <a:r>
              <a:rPr lang="hu-HU" dirty="0" smtClean="0"/>
              <a:t>9 </a:t>
            </a:r>
            <a:r>
              <a:rPr lang="hu-HU" dirty="0"/>
              <a:t>- </a:t>
            </a:r>
            <a:r>
              <a:rPr lang="hu-HU" dirty="0" smtClean="0"/>
              <a:t>Hajdú-Bihar</a:t>
            </a:r>
          </a:p>
          <a:p>
            <a:pPr lvl="2"/>
            <a:r>
              <a:rPr lang="hu-HU" dirty="0" smtClean="0"/>
              <a:t>10 </a:t>
            </a:r>
            <a:r>
              <a:rPr lang="hu-HU" dirty="0"/>
              <a:t>- </a:t>
            </a:r>
            <a:r>
              <a:rPr lang="hu-HU" dirty="0" smtClean="0"/>
              <a:t>Heves</a:t>
            </a:r>
          </a:p>
          <a:p>
            <a:pPr lvl="2"/>
            <a:r>
              <a:rPr lang="hu-HU" dirty="0" smtClean="0"/>
              <a:t>11 </a:t>
            </a:r>
            <a:r>
              <a:rPr lang="hu-HU" dirty="0"/>
              <a:t>- </a:t>
            </a:r>
            <a:r>
              <a:rPr lang="hu-HU" dirty="0" smtClean="0"/>
              <a:t>Komárom-Esztergom</a:t>
            </a:r>
          </a:p>
        </p:txBody>
      </p:sp>
    </p:spTree>
    <p:extLst>
      <p:ext uri="{BB962C8B-B14F-4D97-AF65-F5344CB8AC3E}">
        <p14:creationId xmlns:p14="http://schemas.microsoft.com/office/powerpoint/2010/main" val="2777533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MEF adatok formázása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Változók értékeinek címkézése</a:t>
            </a:r>
            <a:endParaRPr lang="hu-HU" dirty="0"/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County</a:t>
            </a:r>
            <a:r>
              <a:rPr lang="hu-HU" dirty="0" smtClean="0"/>
              <a:t> változó értékeihez</a:t>
            </a:r>
          </a:p>
          <a:p>
            <a:pPr lvl="2"/>
            <a:r>
              <a:rPr lang="hu-HU" dirty="0" smtClean="0"/>
              <a:t>12 </a:t>
            </a:r>
            <a:r>
              <a:rPr lang="hu-HU" dirty="0"/>
              <a:t>- </a:t>
            </a:r>
            <a:r>
              <a:rPr lang="hu-HU" dirty="0" smtClean="0"/>
              <a:t>Nógrád</a:t>
            </a:r>
            <a:endParaRPr lang="hu-HU" dirty="0"/>
          </a:p>
          <a:p>
            <a:pPr lvl="2"/>
            <a:r>
              <a:rPr lang="hu-HU" dirty="0" smtClean="0"/>
              <a:t>13 </a:t>
            </a:r>
            <a:r>
              <a:rPr lang="hu-HU" dirty="0"/>
              <a:t>- </a:t>
            </a:r>
            <a:r>
              <a:rPr lang="hu-HU" dirty="0" smtClean="0"/>
              <a:t>Pest</a:t>
            </a:r>
            <a:endParaRPr lang="hu-HU" dirty="0"/>
          </a:p>
          <a:p>
            <a:pPr lvl="2"/>
            <a:r>
              <a:rPr lang="hu-HU" dirty="0" smtClean="0"/>
              <a:t>14 </a:t>
            </a:r>
            <a:r>
              <a:rPr lang="hu-HU" dirty="0"/>
              <a:t>- </a:t>
            </a:r>
            <a:r>
              <a:rPr lang="hu-HU" dirty="0" smtClean="0"/>
              <a:t>Somogy</a:t>
            </a:r>
            <a:endParaRPr lang="hu-HU" dirty="0"/>
          </a:p>
          <a:p>
            <a:pPr lvl="2"/>
            <a:r>
              <a:rPr lang="hu-HU" dirty="0" smtClean="0"/>
              <a:t>15 </a:t>
            </a:r>
            <a:r>
              <a:rPr lang="hu-HU" dirty="0"/>
              <a:t>- </a:t>
            </a:r>
            <a:r>
              <a:rPr lang="hu-HU" dirty="0" smtClean="0"/>
              <a:t>Szabolcs-Szatmár-Bereg</a:t>
            </a:r>
            <a:endParaRPr lang="hu-HU" dirty="0"/>
          </a:p>
          <a:p>
            <a:pPr lvl="2"/>
            <a:r>
              <a:rPr lang="hu-HU" dirty="0" smtClean="0"/>
              <a:t>16 </a:t>
            </a:r>
            <a:r>
              <a:rPr lang="hu-HU" dirty="0"/>
              <a:t>- </a:t>
            </a:r>
            <a:r>
              <a:rPr lang="hu-HU" dirty="0" smtClean="0"/>
              <a:t>Jász-Nagykun-Szolnok</a:t>
            </a:r>
            <a:endParaRPr lang="hu-HU" dirty="0"/>
          </a:p>
          <a:p>
            <a:pPr lvl="2"/>
            <a:r>
              <a:rPr lang="hu-HU" dirty="0" smtClean="0"/>
              <a:t>17 </a:t>
            </a:r>
            <a:r>
              <a:rPr lang="hu-HU" dirty="0"/>
              <a:t>- </a:t>
            </a:r>
            <a:r>
              <a:rPr lang="hu-HU" dirty="0" smtClean="0"/>
              <a:t>Tolna</a:t>
            </a:r>
            <a:endParaRPr lang="hu-HU" dirty="0"/>
          </a:p>
          <a:p>
            <a:pPr lvl="2"/>
            <a:r>
              <a:rPr lang="hu-HU" dirty="0" smtClean="0"/>
              <a:t>18 </a:t>
            </a:r>
            <a:r>
              <a:rPr lang="hu-HU" dirty="0"/>
              <a:t>- </a:t>
            </a:r>
            <a:r>
              <a:rPr lang="hu-HU" dirty="0" smtClean="0"/>
              <a:t>Vas</a:t>
            </a:r>
            <a:endParaRPr lang="hu-HU" dirty="0"/>
          </a:p>
          <a:p>
            <a:pPr lvl="2"/>
            <a:r>
              <a:rPr lang="hu-HU" dirty="0" smtClean="0"/>
              <a:t>19 </a:t>
            </a:r>
            <a:r>
              <a:rPr lang="hu-HU" dirty="0"/>
              <a:t>- </a:t>
            </a:r>
            <a:r>
              <a:rPr lang="hu-HU" dirty="0" smtClean="0"/>
              <a:t>Veszprém</a:t>
            </a:r>
            <a:endParaRPr lang="hu-HU" dirty="0"/>
          </a:p>
          <a:p>
            <a:pPr lvl="2"/>
            <a:r>
              <a:rPr lang="hu-HU" dirty="0" smtClean="0"/>
              <a:t>20 </a:t>
            </a:r>
            <a:r>
              <a:rPr lang="hu-HU" dirty="0"/>
              <a:t>- </a:t>
            </a:r>
            <a:r>
              <a:rPr lang="hu-HU" dirty="0" smtClean="0"/>
              <a:t>Zala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17984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MEF adatok formázása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Változók értékeinek címkézése</a:t>
            </a:r>
            <a:endParaRPr lang="hu-HU" dirty="0"/>
          </a:p>
          <a:p>
            <a:pPr lvl="1"/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W1hour,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avail_b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és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meth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hu-HU" dirty="0" smtClean="0"/>
              <a:t>változók értékeihez</a:t>
            </a:r>
          </a:p>
          <a:p>
            <a:pPr lvl="2"/>
            <a:r>
              <a:rPr lang="hu-HU" dirty="0" smtClean="0"/>
              <a:t>1 – igen</a:t>
            </a:r>
          </a:p>
          <a:p>
            <a:pPr lvl="2"/>
            <a:r>
              <a:rPr lang="hu-HU" dirty="0" smtClean="0"/>
              <a:t>2 – nem</a:t>
            </a:r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absent_c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 smtClean="0"/>
              <a:t>változó </a:t>
            </a:r>
            <a:r>
              <a:rPr lang="hu-HU" dirty="0"/>
              <a:t>értékeihez</a:t>
            </a:r>
          </a:p>
          <a:p>
            <a:pPr lvl="2"/>
            <a:r>
              <a:rPr lang="hu-HU" dirty="0" smtClean="0"/>
              <a:t>1 – igen</a:t>
            </a:r>
          </a:p>
          <a:p>
            <a:pPr lvl="2"/>
            <a:r>
              <a:rPr lang="hu-HU" dirty="0" smtClean="0"/>
              <a:t>2 – gyed, gyes, </a:t>
            </a:r>
            <a:r>
              <a:rPr lang="hu-HU" dirty="0" err="1" smtClean="0"/>
              <a:t>gyet</a:t>
            </a:r>
            <a:endParaRPr lang="hu-HU" dirty="0" smtClean="0"/>
          </a:p>
          <a:p>
            <a:pPr lvl="2"/>
            <a:r>
              <a:rPr lang="hu-HU" dirty="0" smtClean="0"/>
              <a:t>3 – nincs</a:t>
            </a:r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mionema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változó értékeihez</a:t>
            </a:r>
          </a:p>
          <a:p>
            <a:pPr lvl="2"/>
            <a:r>
              <a:rPr lang="hu-HU" dirty="0"/>
              <a:t>1 – </a:t>
            </a:r>
            <a:r>
              <a:rPr lang="hu-HU" dirty="0" smtClean="0"/>
              <a:t>&lt;= 3 hónapja</a:t>
            </a:r>
            <a:endParaRPr lang="hu-HU" dirty="0"/>
          </a:p>
          <a:p>
            <a:pPr lvl="2"/>
            <a:r>
              <a:rPr lang="hu-HU" dirty="0"/>
              <a:t>2 – </a:t>
            </a:r>
            <a:r>
              <a:rPr lang="hu-HU" dirty="0" smtClean="0"/>
              <a:t>&gt; 3 hónapja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6617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MEF adatok formázása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Változók értékeinek címkézése</a:t>
            </a:r>
            <a:endParaRPr lang="hu-HU" dirty="0"/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mionemb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változó értékeihez</a:t>
            </a:r>
          </a:p>
          <a:p>
            <a:pPr lvl="2"/>
            <a:r>
              <a:rPr lang="hu-HU" dirty="0"/>
              <a:t>1 – </a:t>
            </a:r>
            <a:r>
              <a:rPr lang="nn-NO" dirty="0"/>
              <a:t>kap </a:t>
            </a:r>
            <a:r>
              <a:rPr lang="nn-NO" dirty="0" smtClean="0"/>
              <a:t>fizet</a:t>
            </a:r>
            <a:r>
              <a:rPr lang="hu-HU" dirty="0" smtClean="0"/>
              <a:t>é</a:t>
            </a:r>
            <a:r>
              <a:rPr lang="nn-NO" dirty="0" smtClean="0"/>
              <a:t>st</a:t>
            </a:r>
            <a:r>
              <a:rPr lang="nn-NO" dirty="0"/>
              <a:t>, a kereset min. 50</a:t>
            </a:r>
            <a:r>
              <a:rPr lang="nn-NO" dirty="0" smtClean="0"/>
              <a:t>%-</a:t>
            </a:r>
            <a:r>
              <a:rPr lang="hu-HU" dirty="0" smtClean="0"/>
              <a:t>át</a:t>
            </a:r>
          </a:p>
          <a:p>
            <a:pPr lvl="2"/>
            <a:r>
              <a:rPr lang="hu-HU" dirty="0" smtClean="0"/>
              <a:t>2 – nem kap, vagy kap, de a kereset felénél kevesebbet</a:t>
            </a:r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search_b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változó értékeihez</a:t>
            </a:r>
          </a:p>
          <a:p>
            <a:pPr lvl="2"/>
            <a:r>
              <a:rPr lang="hu-HU" dirty="0"/>
              <a:t>1 </a:t>
            </a:r>
            <a:r>
              <a:rPr lang="hu-HU" dirty="0" smtClean="0"/>
              <a:t>– igen</a:t>
            </a:r>
          </a:p>
          <a:p>
            <a:pPr lvl="2"/>
            <a:r>
              <a:rPr lang="hu-HU" dirty="0" smtClean="0"/>
              <a:t>2 </a:t>
            </a:r>
            <a:r>
              <a:rPr lang="hu-HU" dirty="0"/>
              <a:t>– </a:t>
            </a:r>
            <a:r>
              <a:rPr lang="hu-HU" dirty="0" smtClean="0"/>
              <a:t>nem, 3 hónapon belül kezd</a:t>
            </a:r>
          </a:p>
          <a:p>
            <a:pPr lvl="2"/>
            <a:r>
              <a:rPr lang="hu-HU" dirty="0" smtClean="0"/>
              <a:t>3 – nem, 3 hónapon túl kezd</a:t>
            </a:r>
          </a:p>
          <a:p>
            <a:pPr lvl="2"/>
            <a:r>
              <a:rPr lang="hu-HU" dirty="0" smtClean="0"/>
              <a:t>4 – nem</a:t>
            </a:r>
          </a:p>
          <a:p>
            <a:pPr lvl="1"/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sex </a:t>
            </a:r>
            <a:r>
              <a:rPr lang="hu-HU" dirty="0"/>
              <a:t>változó </a:t>
            </a:r>
            <a:r>
              <a:rPr lang="hu-HU" dirty="0" smtClean="0"/>
              <a:t>értékeihez</a:t>
            </a:r>
          </a:p>
          <a:p>
            <a:pPr lvl="2"/>
            <a:r>
              <a:rPr lang="hu-HU" dirty="0" smtClean="0"/>
              <a:t>1 – férfi</a:t>
            </a:r>
          </a:p>
          <a:p>
            <a:pPr lvl="2"/>
            <a:r>
              <a:rPr lang="hu-HU" dirty="0" smtClean="0"/>
              <a:t>2 – nő</a:t>
            </a:r>
          </a:p>
        </p:txBody>
      </p:sp>
    </p:spTree>
    <p:extLst>
      <p:ext uri="{BB962C8B-B14F-4D97-AF65-F5344CB8AC3E}">
        <p14:creationId xmlns:p14="http://schemas.microsoft.com/office/powerpoint/2010/main" val="34417181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MEF adatok formázása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Változók értékeinek címkézése</a:t>
            </a:r>
            <a:endParaRPr lang="hu-HU" dirty="0"/>
          </a:p>
          <a:p>
            <a:pPr lvl="1"/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educ_d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változó értékeihez</a:t>
            </a:r>
          </a:p>
          <a:p>
            <a:pPr lvl="2"/>
            <a:r>
              <a:rPr lang="hu-HU" dirty="0"/>
              <a:t>1 </a:t>
            </a:r>
            <a:r>
              <a:rPr lang="hu-HU" dirty="0" smtClean="0"/>
              <a:t>- &lt;</a:t>
            </a:r>
            <a:r>
              <a:rPr lang="hu-HU" dirty="0"/>
              <a:t>8 </a:t>
            </a:r>
            <a:r>
              <a:rPr lang="hu-HU" dirty="0" smtClean="0"/>
              <a:t>osztály</a:t>
            </a:r>
            <a:endParaRPr lang="hu-HU" dirty="0"/>
          </a:p>
          <a:p>
            <a:pPr lvl="2"/>
            <a:r>
              <a:rPr lang="hu-HU" dirty="0" smtClean="0"/>
              <a:t>2 </a:t>
            </a:r>
            <a:r>
              <a:rPr lang="hu-HU" dirty="0"/>
              <a:t>- </a:t>
            </a:r>
            <a:r>
              <a:rPr lang="hu-HU" dirty="0" smtClean="0"/>
              <a:t>8 osztály</a:t>
            </a:r>
            <a:r>
              <a:rPr lang="hu-HU" dirty="0"/>
              <a:t>, </a:t>
            </a:r>
            <a:r>
              <a:rPr lang="hu-HU" dirty="0" smtClean="0"/>
              <a:t>szakképzés nélkül</a:t>
            </a:r>
            <a:endParaRPr lang="hu-HU" dirty="0"/>
          </a:p>
          <a:p>
            <a:pPr lvl="2"/>
            <a:r>
              <a:rPr lang="hu-HU" dirty="0" smtClean="0"/>
              <a:t>3 </a:t>
            </a:r>
            <a:r>
              <a:rPr lang="hu-HU" dirty="0"/>
              <a:t>- </a:t>
            </a:r>
            <a:r>
              <a:rPr lang="hu-HU" dirty="0" smtClean="0"/>
              <a:t>8 osztály</a:t>
            </a:r>
            <a:r>
              <a:rPr lang="hu-HU" dirty="0"/>
              <a:t>, </a:t>
            </a:r>
            <a:r>
              <a:rPr lang="hu-HU" dirty="0" smtClean="0"/>
              <a:t>szakképzéssel</a:t>
            </a:r>
            <a:endParaRPr lang="hu-HU" dirty="0"/>
          </a:p>
          <a:p>
            <a:pPr lvl="2"/>
            <a:r>
              <a:rPr lang="hu-HU" dirty="0" smtClean="0"/>
              <a:t>4 </a:t>
            </a:r>
            <a:r>
              <a:rPr lang="hu-HU" dirty="0"/>
              <a:t>- </a:t>
            </a:r>
            <a:r>
              <a:rPr lang="hu-HU" dirty="0" smtClean="0"/>
              <a:t>szakiskolai szakképzés</a:t>
            </a:r>
            <a:endParaRPr lang="hu-HU" dirty="0"/>
          </a:p>
          <a:p>
            <a:pPr lvl="2"/>
            <a:r>
              <a:rPr lang="hu-HU" dirty="0" smtClean="0"/>
              <a:t>5 </a:t>
            </a:r>
            <a:r>
              <a:rPr lang="hu-HU" dirty="0"/>
              <a:t>- </a:t>
            </a:r>
            <a:r>
              <a:rPr lang="hu-HU" dirty="0" smtClean="0"/>
              <a:t>középiskolai érettségi szakképzés nélkül</a:t>
            </a:r>
            <a:endParaRPr lang="hu-HU" dirty="0"/>
          </a:p>
          <a:p>
            <a:pPr lvl="2"/>
            <a:r>
              <a:rPr lang="hu-HU" dirty="0" smtClean="0"/>
              <a:t>6 </a:t>
            </a:r>
            <a:r>
              <a:rPr lang="hu-HU" dirty="0"/>
              <a:t>- középiskolai érettségi szakképzéssel</a:t>
            </a:r>
          </a:p>
          <a:p>
            <a:pPr lvl="2"/>
            <a:r>
              <a:rPr lang="hu-HU" dirty="0" smtClean="0"/>
              <a:t>7 </a:t>
            </a:r>
            <a:r>
              <a:rPr lang="hu-HU" dirty="0"/>
              <a:t>- </a:t>
            </a:r>
            <a:r>
              <a:rPr lang="hu-HU" dirty="0" smtClean="0"/>
              <a:t>akkreditált felsőfokú végzettség</a:t>
            </a:r>
            <a:endParaRPr lang="hu-HU" dirty="0"/>
          </a:p>
          <a:p>
            <a:pPr lvl="2"/>
            <a:r>
              <a:rPr lang="hu-HU" dirty="0" smtClean="0"/>
              <a:t>8 </a:t>
            </a:r>
            <a:r>
              <a:rPr lang="hu-HU" dirty="0"/>
              <a:t>- </a:t>
            </a:r>
            <a:r>
              <a:rPr lang="hu-HU" dirty="0" smtClean="0"/>
              <a:t>főiskola</a:t>
            </a:r>
            <a:endParaRPr lang="hu-HU" dirty="0"/>
          </a:p>
          <a:p>
            <a:pPr lvl="2"/>
            <a:r>
              <a:rPr lang="hu-HU" dirty="0" smtClean="0"/>
              <a:t>9 </a:t>
            </a:r>
            <a:r>
              <a:rPr lang="hu-HU" dirty="0"/>
              <a:t>- </a:t>
            </a:r>
            <a:r>
              <a:rPr lang="hu-HU" dirty="0" smtClean="0"/>
              <a:t>egyetem</a:t>
            </a:r>
            <a:endParaRPr lang="hu-HU" dirty="0"/>
          </a:p>
          <a:p>
            <a:pPr lvl="2"/>
            <a:r>
              <a:rPr lang="hu-HU" dirty="0" smtClean="0"/>
              <a:t>10 </a:t>
            </a:r>
            <a:r>
              <a:rPr lang="hu-HU" dirty="0"/>
              <a:t>- </a:t>
            </a:r>
            <a:r>
              <a:rPr lang="hu-HU" dirty="0" smtClean="0"/>
              <a:t>doktori</a:t>
            </a:r>
            <a:endParaRPr lang="hu-HU" dirty="0"/>
          </a:p>
          <a:p>
            <a:pPr lvl="2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89669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Kimutatás készítése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Háztartásnagyság szerinti eloszlása a mintának</a:t>
            </a:r>
            <a:endParaRPr lang="hu-HU" b="1" dirty="0"/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Lássuk az adatbázisban rejlő lehetőségeket.</a:t>
            </a:r>
            <a:br>
              <a:rPr lang="hu-HU" dirty="0" smtClean="0"/>
            </a:br>
            <a:r>
              <a:rPr lang="hu-HU" u="sng" dirty="0" smtClean="0"/>
              <a:t>Hogyan:</a:t>
            </a:r>
            <a:r>
              <a:rPr lang="hu-HU" dirty="0" smtClean="0"/>
              <a:t> Rendezzük az adattáblát elsődlegesen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htazon</a:t>
            </a:r>
            <a:r>
              <a:rPr lang="hu-HU" dirty="0" smtClean="0"/>
              <a:t> szerint növekvő, másodlagosan 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hu-HU" dirty="0" smtClean="0"/>
              <a:t> szerint csökkenő sorrendbe! Hozzunk létre 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htnagy</a:t>
            </a:r>
            <a:r>
              <a:rPr lang="hu-HU" dirty="0" smtClean="0"/>
              <a:t> néven új változót a következő formula segítségével:</a:t>
            </a:r>
          </a:p>
          <a:p>
            <a:pPr marL="400050" lvl="1" indent="0">
              <a:buNone/>
            </a:pPr>
            <a:r>
              <a:rPr lang="hu-HU" dirty="0"/>
              <a:t>=HA(A3&lt;&gt;A2;B3</a:t>
            </a:r>
            <a:r>
              <a:rPr lang="hu-HU" dirty="0" smtClean="0"/>
              <a:t>;"")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[A 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htazon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B 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 smtClean="0"/>
          </a:p>
          <a:p>
            <a:pPr marL="400050" lvl="1" indent="0">
              <a:buNone/>
            </a:pPr>
            <a:r>
              <a:rPr lang="hu-HU" dirty="0" smtClean="0"/>
              <a:t>Új munkalapon készítsük el a megoszlási táblát az alábbi tömbképlettel:</a:t>
            </a:r>
          </a:p>
          <a:p>
            <a:pPr marL="400050" lvl="1" indent="0">
              <a:buNone/>
            </a:pPr>
            <a:r>
              <a:rPr lang="hu-HU" dirty="0"/>
              <a:t>=</a:t>
            </a:r>
            <a:r>
              <a:rPr lang="hu-HU" dirty="0" smtClean="0"/>
              <a:t>GYAKORISÁG(htnagy;D15:D28)</a:t>
            </a:r>
            <a:br>
              <a:rPr lang="hu-HU" dirty="0" smtClean="0"/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[D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ismérvértékek:1-től 14-ig]</a:t>
            </a:r>
          </a:p>
          <a:p>
            <a:pPr marL="400050" lvl="1" indent="0">
              <a:buNone/>
            </a:pPr>
            <a:r>
              <a:rPr lang="hu-HU" dirty="0" smtClean="0"/>
              <a:t>Tömbképlet megadása </a:t>
            </a:r>
            <a:r>
              <a:rPr lang="hu-HU" dirty="0" err="1" smtClean="0"/>
              <a:t>Ctrl</a:t>
            </a:r>
            <a:r>
              <a:rPr lang="hu-HU" dirty="0" smtClean="0"/>
              <a:t>+Shift+Enter!</a:t>
            </a:r>
            <a:endParaRPr lang="hu-HU" dirty="0"/>
          </a:p>
          <a:p>
            <a:pPr marL="400050" lvl="1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130518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Új változó létrehozása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Korcsoportok alkotása</a:t>
            </a:r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Munkaerő-piaci jelenségek magyarázatához lényeges változó.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 smtClean="0"/>
              <a:t>Hogyan:</a:t>
            </a:r>
            <a:r>
              <a:rPr lang="hu-HU" dirty="0" smtClean="0"/>
              <a:t> meglévő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korcsop</a:t>
            </a:r>
            <a:r>
              <a:rPr lang="hu-HU" dirty="0" smtClean="0"/>
              <a:t> változó képletének módosítása a következő szerint:</a:t>
            </a:r>
          </a:p>
          <a:p>
            <a:pPr marL="400050" lvl="1" indent="0">
              <a:buNone/>
            </a:pPr>
            <a:r>
              <a:rPr lang="hu-HU" dirty="0" smtClean="0"/>
              <a:t>=HA(C2</a:t>
            </a:r>
            <a:r>
              <a:rPr lang="hu-HU" dirty="0"/>
              <a:t>&lt;=19;1;HA(C2&lt;=24;2;HA(C2&lt;=29;3;HA(C2&lt;=</a:t>
            </a:r>
            <a:r>
              <a:rPr lang="hu-HU" dirty="0" smtClean="0"/>
              <a:t>39;4;HA(C2&lt;=</a:t>
            </a:r>
            <a:r>
              <a:rPr lang="hu-HU" dirty="0"/>
              <a:t>49;5;HA(C2&lt;=59;6;HA(C2&lt;=69;7;8</a:t>
            </a:r>
            <a:r>
              <a:rPr lang="hu-HU" dirty="0" smtClean="0"/>
              <a:t>)))))))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[C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kor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 smtClean="0"/>
          </a:p>
          <a:p>
            <a:pPr marL="400050" lvl="1" indent="0">
              <a:buNone/>
            </a:pPr>
            <a:endParaRPr lang="hu-H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korcsop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</a:t>
            </a:r>
            <a:r>
              <a:rPr lang="hu-HU" dirty="0" smtClean="0"/>
              <a:t>áltozó és értékeinek címkézése, hogy az adatbázisunk továbbra is szépen formázott és dokumentált legyen!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49040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Új változó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Foglalkoztatottsági indikátor alkotása</a:t>
            </a:r>
            <a:endParaRPr lang="hu-HU" b="1" dirty="0"/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Azonosítani tudjuk, hogy mely személyek minősülnek foglalkoztatottnak.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 smtClean="0"/>
              <a:t>Hogyan:</a:t>
            </a:r>
            <a:r>
              <a:rPr lang="hu-HU" dirty="0" smtClean="0"/>
              <a:t> új változó létrehozása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fogl</a:t>
            </a:r>
            <a:r>
              <a:rPr lang="hu-HU" dirty="0" smtClean="0"/>
              <a:t> néven a következő képlet szerint:</a:t>
            </a:r>
          </a:p>
          <a:p>
            <a:pPr marL="400050" lvl="1" indent="0">
              <a:buNone/>
            </a:pPr>
            <a:r>
              <a:rPr lang="hu-HU" dirty="0"/>
              <a:t>= </a:t>
            </a:r>
            <a:r>
              <a:rPr lang="hu-HU" dirty="0" smtClean="0"/>
              <a:t>HA(VAGY(E2=1;F2=1</a:t>
            </a:r>
            <a:r>
              <a:rPr lang="hu-HU" dirty="0"/>
              <a:t>);1;0</a:t>
            </a:r>
            <a:r>
              <a:rPr lang="hu-HU" dirty="0" smtClean="0"/>
              <a:t>)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[E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w1hour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F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absent_c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endParaRPr lang="hu-H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fogl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</a:t>
            </a:r>
            <a:r>
              <a:rPr lang="hu-HU" dirty="0" smtClean="0"/>
              <a:t>áltozó és értékeinek címkézése, hogy az adatbázisunk továbbra is szépen formázott és dokumentált legyen!</a:t>
            </a:r>
          </a:p>
        </p:txBody>
      </p:sp>
    </p:spTree>
    <p:extLst>
      <p:ext uri="{BB962C8B-B14F-4D97-AF65-F5344CB8AC3E}">
        <p14:creationId xmlns:p14="http://schemas.microsoft.com/office/powerpoint/2010/main" val="1620752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Új változó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Foglalkoztatottsági indikátor alkotása</a:t>
            </a:r>
            <a:endParaRPr lang="hu-HU" b="1" dirty="0"/>
          </a:p>
          <a:p>
            <a:pPr marL="400050" lvl="1" indent="0">
              <a:buNone/>
            </a:pPr>
            <a:r>
              <a:rPr lang="hu-HU" dirty="0" smtClean="0"/>
              <a:t>Nézzük meg, hogy a </a:t>
            </a:r>
            <a:r>
              <a:rPr lang="hu-HU" dirty="0" err="1" smtClean="0"/>
              <a:t>változónk</a:t>
            </a:r>
            <a:r>
              <a:rPr lang="hu-HU" dirty="0" smtClean="0"/>
              <a:t> értékei megegyeznek-e a 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csoe1</a:t>
            </a:r>
            <a:r>
              <a:rPr lang="hu-HU" dirty="0" smtClean="0"/>
              <a:t> értékeivel!</a:t>
            </a:r>
          </a:p>
          <a:p>
            <a:pPr marL="400050" lvl="1" indent="0">
              <a:buNone/>
            </a:pPr>
            <a:r>
              <a:rPr lang="hu-HU" dirty="0" smtClean="0"/>
              <a:t>Ahol nincs egyezés, ott milyen jellegű az eltérés, és mi lehet az oka?</a:t>
            </a:r>
          </a:p>
          <a:p>
            <a:pPr marL="400050" lvl="1" indent="0">
              <a:buNone/>
            </a:pPr>
            <a:r>
              <a:rPr lang="hu-HU" dirty="0" smtClean="0"/>
              <a:t>Emlékezzünk vissza a foglalkoztatottság definíciójára, és vizsgáljuk meg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mionemb</a:t>
            </a:r>
            <a:r>
              <a:rPr lang="hu-HU" dirty="0" smtClean="0"/>
              <a:t> értékeit a kérdéses helyeken!</a:t>
            </a:r>
          </a:p>
          <a:p>
            <a:pPr marL="400050" lvl="1" indent="0">
              <a:buNone/>
            </a:pPr>
            <a:r>
              <a:rPr lang="hu-HU" dirty="0" smtClean="0"/>
              <a:t>Végezzük el az alábbi módosítást a 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fogl</a:t>
            </a:r>
            <a:r>
              <a:rPr lang="hu-HU" dirty="0" smtClean="0"/>
              <a:t> változó képletében:</a:t>
            </a:r>
          </a:p>
          <a:p>
            <a:pPr marL="400050" lvl="1" indent="0">
              <a:buNone/>
            </a:pPr>
            <a:r>
              <a:rPr lang="hu-HU" dirty="0"/>
              <a:t>=</a:t>
            </a:r>
            <a:r>
              <a:rPr lang="hu-HU" dirty="0" smtClean="0"/>
              <a:t>HA(ÉS(VAGY(E2=1;F2=1</a:t>
            </a:r>
            <a:r>
              <a:rPr lang="hu-HU" dirty="0"/>
              <a:t>);M2&lt;&gt;2);1;0</a:t>
            </a:r>
            <a:r>
              <a:rPr lang="hu-HU" dirty="0" smtClean="0"/>
              <a:t>)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[M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mionemb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/>
          </a:p>
          <a:p>
            <a:pPr marL="400050" lvl="1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081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Tartalom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Adatfeldolgozás</a:t>
            </a:r>
          </a:p>
          <a:p>
            <a:pPr lvl="1"/>
            <a:r>
              <a:rPr lang="hu-HU" dirty="0" smtClean="0"/>
              <a:t>MEF adatainak betöltése Excelbe</a:t>
            </a:r>
          </a:p>
          <a:p>
            <a:pPr lvl="1"/>
            <a:r>
              <a:rPr lang="hu-HU" dirty="0" smtClean="0"/>
              <a:t>Adatbázis formázása, szerkesztése</a:t>
            </a:r>
          </a:p>
          <a:p>
            <a:pPr lvl="2"/>
            <a:r>
              <a:rPr lang="hu-HU" dirty="0" smtClean="0"/>
              <a:t>Nem lényeges változók és megfigyelések törlése</a:t>
            </a:r>
          </a:p>
          <a:p>
            <a:pPr lvl="2"/>
            <a:r>
              <a:rPr lang="hu-HU" dirty="0" smtClean="0"/>
              <a:t>Változókhoz leírás rendelése</a:t>
            </a:r>
          </a:p>
          <a:p>
            <a:pPr lvl="2"/>
            <a:r>
              <a:rPr lang="hu-HU" dirty="0" smtClean="0"/>
              <a:t>Változók megfigyeléseinek bizonyos tartományához hivatkozás létrehozása</a:t>
            </a:r>
          </a:p>
          <a:p>
            <a:pPr lvl="2"/>
            <a:r>
              <a:rPr lang="hu-HU" dirty="0" smtClean="0"/>
              <a:t>Változók értékeihez címke rendelése</a:t>
            </a:r>
          </a:p>
          <a:p>
            <a:pPr lvl="1"/>
            <a:r>
              <a:rPr lang="hu-HU" dirty="0" smtClean="0"/>
              <a:t>Új változók létrehozása</a:t>
            </a:r>
          </a:p>
          <a:p>
            <a:pPr lvl="2"/>
            <a:r>
              <a:rPr lang="hu-HU" dirty="0" smtClean="0"/>
              <a:t>Státusz indikátor és elemzéshez szükséges segédváltozók</a:t>
            </a:r>
          </a:p>
          <a:p>
            <a:pPr lvl="1"/>
            <a:r>
              <a:rPr lang="hu-HU" dirty="0" smtClean="0"/>
              <a:t>Kimutatások készítése</a:t>
            </a:r>
          </a:p>
          <a:p>
            <a:pPr lvl="2"/>
            <a:r>
              <a:rPr lang="hu-HU" dirty="0" smtClean="0"/>
              <a:t>Keresztmetszeti és idősoros kimutatások</a:t>
            </a:r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77108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Új változó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indikátor alkotása</a:t>
            </a:r>
            <a:endParaRPr lang="hu-HU" b="1" dirty="0"/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Azonosítani tudjuk, hogy mely személyek minősülnek munkanélkülinek.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 smtClean="0"/>
              <a:t>Hogyan:</a:t>
            </a:r>
            <a:r>
              <a:rPr lang="hu-HU" dirty="0" smtClean="0"/>
              <a:t> új változó létrehozása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mnelk</a:t>
            </a:r>
            <a:r>
              <a:rPr lang="hu-HU" dirty="0" smtClean="0"/>
              <a:t> néven a következő képlet szerint:</a:t>
            </a:r>
          </a:p>
          <a:p>
            <a:pPr marL="400050" lvl="1" indent="0">
              <a:buNone/>
            </a:pPr>
            <a:r>
              <a:rPr lang="hu-HU" dirty="0"/>
              <a:t>=HA(ÉS(VAGY(O2=2;O2=1);P2=1);1;0</a:t>
            </a:r>
            <a:r>
              <a:rPr lang="hu-HU" dirty="0" smtClean="0"/>
              <a:t>)</a:t>
            </a:r>
            <a:br>
              <a:rPr lang="hu-HU" dirty="0" smtClean="0"/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[O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search_b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P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avail_b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</a:p>
          <a:p>
            <a:pPr marL="400050" lvl="1" indent="0">
              <a:buNone/>
            </a:pPr>
            <a:endParaRPr lang="hu-H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mnelk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/>
              <a:t>v</a:t>
            </a:r>
            <a:r>
              <a:rPr lang="hu-HU" dirty="0" smtClean="0"/>
              <a:t>áltozó és értékeinek címkézése, hogy az adatbázisunk továbbra is szépen formázott és dokumentált legyen!</a:t>
            </a:r>
          </a:p>
        </p:txBody>
      </p:sp>
    </p:spTree>
    <p:extLst>
      <p:ext uri="{BB962C8B-B14F-4D97-AF65-F5344CB8AC3E}">
        <p14:creationId xmlns:p14="http://schemas.microsoft.com/office/powerpoint/2010/main" val="10000717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Új változó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indikátor alkotása</a:t>
            </a:r>
            <a:endParaRPr lang="hu-HU" b="1" dirty="0"/>
          </a:p>
          <a:p>
            <a:pPr marL="400050" lvl="1" indent="0">
              <a:buNone/>
            </a:pPr>
            <a:r>
              <a:rPr lang="hu-HU" dirty="0"/>
              <a:t>Nézzük meg, hogy a </a:t>
            </a:r>
            <a:r>
              <a:rPr lang="hu-HU" dirty="0" err="1"/>
              <a:t>változónk</a:t>
            </a:r>
            <a:r>
              <a:rPr lang="hu-HU" dirty="0"/>
              <a:t> értékei megegyeznek-e a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csou</a:t>
            </a:r>
            <a:r>
              <a:rPr lang="hu-HU" dirty="0" smtClean="0"/>
              <a:t> </a:t>
            </a:r>
            <a:r>
              <a:rPr lang="hu-HU" dirty="0"/>
              <a:t>értékeivel!</a:t>
            </a:r>
          </a:p>
          <a:p>
            <a:pPr marL="400050" lvl="1" indent="0">
              <a:buNone/>
            </a:pPr>
            <a:r>
              <a:rPr lang="hu-HU" dirty="0"/>
              <a:t>Ahol nincs egyezés, ott milyen jellegű az eltérés, és mi lehet az oka?</a:t>
            </a:r>
          </a:p>
          <a:p>
            <a:pPr marL="400050" lvl="1" indent="0">
              <a:buNone/>
            </a:pPr>
            <a:r>
              <a:rPr lang="hu-HU" dirty="0"/>
              <a:t>Emlékezzünk vissza a </a:t>
            </a:r>
            <a:r>
              <a:rPr lang="hu-HU" dirty="0" smtClean="0"/>
              <a:t>munkanélküliségi állapot </a:t>
            </a:r>
            <a:r>
              <a:rPr lang="hu-HU" dirty="0"/>
              <a:t>definíciójára, és vizsgáljuk meg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meth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hu-HU" dirty="0"/>
              <a:t>változócsoport értékeit a kérdéses helyeken</a:t>
            </a:r>
            <a:r>
              <a:rPr lang="hu-HU" dirty="0" smtClean="0"/>
              <a:t>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27279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Új változó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indikátor alkotása</a:t>
            </a:r>
            <a:endParaRPr lang="hu-HU" b="1" dirty="0"/>
          </a:p>
          <a:p>
            <a:pPr marL="400050" lvl="1" indent="0">
              <a:buNone/>
            </a:pPr>
            <a:r>
              <a:rPr lang="hu-HU" dirty="0"/>
              <a:t>Hozzunk létre 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aktmeth</a:t>
            </a:r>
            <a:r>
              <a:rPr lang="hu-HU" dirty="0"/>
              <a:t> változót az aktív keresési módszerek szűrésére. (</a:t>
            </a:r>
            <a:r>
              <a:rPr lang="hu-HU" dirty="0" err="1"/>
              <a:t>g,h</a:t>
            </a:r>
            <a:r>
              <a:rPr lang="hu-HU" dirty="0"/>
              <a:t> és l módszerek passzívak)</a:t>
            </a:r>
          </a:p>
          <a:p>
            <a:pPr marL="400050" lvl="1" indent="0">
              <a:buNone/>
            </a:pPr>
            <a:r>
              <a:rPr lang="pl-PL" dirty="0"/>
              <a:t>=HA((S2=1)+(T2=1)+(U2=1)+(V2=1)+(W2=1)+(X2=1)+(Y2=1)+(Z2=1)+(AA2=1)+(AB2=1);1;0)</a:t>
            </a:r>
            <a:endParaRPr lang="hu-HU" dirty="0"/>
          </a:p>
          <a:p>
            <a:pPr marL="400050" lvl="1" indent="0">
              <a:buNone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[S..AB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metha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..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methm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methg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methh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 smtClean="0"/>
          </a:p>
          <a:p>
            <a:pPr marL="400050" lvl="1" indent="0">
              <a:buNone/>
            </a:pPr>
            <a:r>
              <a:rPr lang="hu-HU" dirty="0" smtClean="0"/>
              <a:t>Módosítsuk a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mnelk</a:t>
            </a:r>
            <a:r>
              <a:rPr lang="hu-HU" dirty="0" smtClean="0"/>
              <a:t> </a:t>
            </a:r>
            <a:r>
              <a:rPr lang="hu-HU" dirty="0"/>
              <a:t>változó </a:t>
            </a:r>
            <a:r>
              <a:rPr lang="hu-HU" dirty="0" smtClean="0"/>
              <a:t>képletét:</a:t>
            </a:r>
          </a:p>
          <a:p>
            <a:pPr marL="400050" lvl="1" indent="0">
              <a:buNone/>
            </a:pPr>
            <a:r>
              <a:rPr lang="hu-HU" dirty="0"/>
              <a:t>=</a:t>
            </a:r>
            <a:r>
              <a:rPr lang="hu-HU" dirty="0" smtClean="0"/>
              <a:t>HA(ÉS(VAGY(O2=2;ÉS(O2=1;R2=1));P2=1);1;0)</a:t>
            </a:r>
          </a:p>
          <a:p>
            <a:pPr marL="400050" lvl="1" indent="0">
              <a:buNone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[O =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search_b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, P 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avail_b,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aktmeth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986458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Egydimenziós megoszlások számítása</a:t>
            </a:r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Lényeges ismérvek (nem, kor, végzettség) szerinti csoportokba tartozók számának, arányának meghatározása.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/>
              <a:t>Hogyan:</a:t>
            </a:r>
            <a:r>
              <a:rPr lang="hu-HU" dirty="0"/>
              <a:t> </a:t>
            </a:r>
            <a:r>
              <a:rPr lang="hu-HU" dirty="0" smtClean="0"/>
              <a:t>új munkalapon használjuk az alábbi képletet:</a:t>
            </a:r>
          </a:p>
          <a:p>
            <a:pPr marL="400050" lvl="1" indent="0">
              <a:buNone/>
            </a:pPr>
            <a:r>
              <a:rPr lang="hu-HU" dirty="0"/>
              <a:t>=</a:t>
            </a:r>
            <a:r>
              <a:rPr lang="hu-HU" dirty="0" smtClean="0"/>
              <a:t>GYAKORISÁG(korcsop;D3:D10)</a:t>
            </a:r>
            <a:br>
              <a:rPr lang="hu-HU" dirty="0" smtClean="0"/>
            </a:b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[D = ismérvértékek:1-től 8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-ig]</a:t>
            </a:r>
            <a:endParaRPr lang="hu-HU" dirty="0" smtClean="0"/>
          </a:p>
          <a:p>
            <a:pPr marL="400050" lvl="1" indent="0">
              <a:buNone/>
            </a:pPr>
            <a:endParaRPr lang="hu-HU" dirty="0" smtClean="0"/>
          </a:p>
          <a:p>
            <a:pPr marL="400050" lvl="1" indent="0">
              <a:buNone/>
            </a:pPr>
            <a:r>
              <a:rPr lang="hu-HU" dirty="0" smtClean="0"/>
              <a:t>Ügyeljünk arra, hogy ezt a képletet tömbképletként kell bevinnünk!</a:t>
            </a:r>
            <a:endParaRPr lang="hu-HU" dirty="0"/>
          </a:p>
          <a:p>
            <a:pPr marL="400050" lvl="1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833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ráta lényeges csoportosító ismérvek szerinti bontásban </a:t>
            </a:r>
            <a:r>
              <a:rPr lang="hu-HU" b="1" u="sng" dirty="0" err="1" smtClean="0"/>
              <a:t>súlyozatlanul</a:t>
            </a:r>
            <a:endParaRPr lang="hu-HU" b="1" u="sng" dirty="0" smtClean="0"/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Munkanélküliségi ráta meghatározása olyan ismérvértékek szerint (korcsoport, végzettség, nem), amelyekkel természetszerű kapcsolatban van.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 smtClean="0"/>
              <a:t>Hogyan 1.:</a:t>
            </a:r>
            <a:r>
              <a:rPr lang="hu-HU" dirty="0" smtClean="0"/>
              <a:t> új változó létrehozása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sz_mnelk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 smtClean="0">
                <a:cs typeface="Courier New" panose="02070309020205020404" pitchFamily="49" charset="0"/>
              </a:rPr>
              <a:t>néven, mely csupán az aktív személyek esetében tartalmaz értéket</a:t>
            </a:r>
            <a:r>
              <a:rPr lang="hu-HU" dirty="0" smtClean="0"/>
              <a:t>:</a:t>
            </a:r>
          </a:p>
          <a:p>
            <a:pPr marL="400050" lvl="1" indent="0">
              <a:buNone/>
            </a:pPr>
            <a:r>
              <a:rPr lang="hu-HU" dirty="0" smtClean="0"/>
              <a:t>=HA(ÉS(I2=0;O2=0</a:t>
            </a:r>
            <a:r>
              <a:rPr lang="hu-HU" dirty="0"/>
              <a:t>);"";O2)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[O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mnelk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I 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fogl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]</a:t>
            </a:r>
            <a:endParaRPr lang="hu-HU" dirty="0" smtClean="0"/>
          </a:p>
          <a:p>
            <a:pPr marL="400050" lvl="1" indent="0">
              <a:buNone/>
            </a:pPr>
            <a:r>
              <a:rPr lang="hu-HU" dirty="0" smtClean="0"/>
              <a:t>Ha kiszámítjuk ennek a változónak az átlagát, akkor a </a:t>
            </a:r>
            <a:r>
              <a:rPr lang="hu-HU" b="1" dirty="0" smtClean="0"/>
              <a:t>mintánkra vonatkozó</a:t>
            </a:r>
            <a:r>
              <a:rPr lang="hu-HU" dirty="0" smtClean="0"/>
              <a:t> munkanélküliségi rátát kapjuk.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9585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ráta lényeges csoportosító ismérvek szerinti bontásban </a:t>
            </a:r>
            <a:r>
              <a:rPr lang="hu-HU" b="1" u="sng" dirty="0" err="1" smtClean="0"/>
              <a:t>súlyozatlanul</a:t>
            </a:r>
            <a:endParaRPr lang="hu-HU" b="1" u="sng" dirty="0" smtClean="0"/>
          </a:p>
          <a:p>
            <a:pPr marL="400050" lvl="1" indent="0">
              <a:buNone/>
            </a:pPr>
            <a:r>
              <a:rPr lang="hu-HU" u="sng" dirty="0" smtClean="0"/>
              <a:t>Hogyan </a:t>
            </a:r>
            <a:r>
              <a:rPr lang="hu-HU" u="sng" dirty="0"/>
              <a:t>2</a:t>
            </a:r>
            <a:r>
              <a:rPr lang="hu-HU" u="sng" dirty="0" smtClean="0"/>
              <a:t>.:</a:t>
            </a:r>
            <a:r>
              <a:rPr lang="hu-HU" dirty="0"/>
              <a:t> új munkalapon használjuk az alábbi </a:t>
            </a:r>
            <a:r>
              <a:rPr lang="hu-HU" dirty="0" smtClean="0"/>
              <a:t>képletet:</a:t>
            </a:r>
          </a:p>
          <a:p>
            <a:pPr marL="400050" lvl="1" indent="0">
              <a:buNone/>
            </a:pPr>
            <a:r>
              <a:rPr lang="hu-HU" dirty="0" smtClean="0"/>
              <a:t>=ÁTLAG(HA(sex=C3;sz_mnelk</a:t>
            </a:r>
            <a:r>
              <a:rPr lang="hu-HU" dirty="0"/>
              <a:t>;""))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[C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sex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ismérvértékei]</a:t>
            </a:r>
          </a:p>
          <a:p>
            <a:pPr marL="400050"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r>
              <a:rPr lang="hu-HU" dirty="0"/>
              <a:t>Ügyeljünk arra, hogy ezt a képletet tömbképletként kell bevinnünk</a:t>
            </a:r>
            <a:r>
              <a:rPr lang="hu-HU" dirty="0" smtClean="0"/>
              <a:t>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991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ráta lényeges csoportosító ismérvek szerinti bontásban </a:t>
            </a:r>
            <a:r>
              <a:rPr lang="hu-HU" b="1" u="sng" dirty="0" err="1" smtClean="0"/>
              <a:t>súlyozatlanul</a:t>
            </a:r>
            <a:endParaRPr lang="hu-HU" b="1" u="sng" dirty="0" smtClean="0"/>
          </a:p>
          <a:p>
            <a:pPr marL="400050" lvl="1" indent="0">
              <a:buNone/>
            </a:pPr>
            <a:r>
              <a:rPr lang="hu-HU" u="sng" dirty="0" smtClean="0"/>
              <a:t>Hogyan 3.:</a:t>
            </a:r>
            <a:r>
              <a:rPr lang="hu-HU" dirty="0" smtClean="0"/>
              <a:t> </a:t>
            </a:r>
            <a:r>
              <a:rPr lang="hu-HU" dirty="0"/>
              <a:t>új munkalapon használjuk az alábbi </a:t>
            </a:r>
            <a:r>
              <a:rPr lang="hu-HU" dirty="0" smtClean="0"/>
              <a:t>képletet:</a:t>
            </a:r>
          </a:p>
          <a:p>
            <a:pPr marL="400050" lvl="1" indent="0">
              <a:buNone/>
            </a:pPr>
            <a:r>
              <a:rPr lang="hu-HU" dirty="0" smtClean="0"/>
              <a:t>=</a:t>
            </a:r>
            <a:r>
              <a:rPr lang="sv-SE" dirty="0" smtClean="0"/>
              <a:t>ÁTLAG(HA</a:t>
            </a:r>
            <a:r>
              <a:rPr lang="sv-SE" dirty="0"/>
              <a:t>((sex=G$11)*(educ_d=$F12);sz_mnelk;""))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[11. sor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sex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ismérvértékei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, F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educ_d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ismérvértékei]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r>
              <a:rPr lang="hu-HU" dirty="0"/>
              <a:t>Ügyeljünk arra, hogy ezt a képletet tömbképletként kell bevinnünk</a:t>
            </a:r>
            <a:r>
              <a:rPr lang="hu-HU" dirty="0" smtClean="0"/>
              <a:t>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950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ráta lényeges csoportosító ismérvek szerinti bontásban </a:t>
            </a:r>
            <a:r>
              <a:rPr lang="hu-HU" b="1" u="sng" dirty="0" smtClean="0"/>
              <a:t>súlyokkal</a:t>
            </a:r>
          </a:p>
          <a:p>
            <a:pPr marL="400050" lvl="1" indent="0">
              <a:buNone/>
            </a:pPr>
            <a:r>
              <a:rPr lang="hu-HU" u="sng" dirty="0"/>
              <a:t>Célja:</a:t>
            </a:r>
            <a:r>
              <a:rPr lang="hu-HU" dirty="0"/>
              <a:t> </a:t>
            </a:r>
            <a:r>
              <a:rPr lang="hu-HU" dirty="0" smtClean="0"/>
              <a:t>Munkanélküliségi </a:t>
            </a:r>
            <a:r>
              <a:rPr lang="hu-HU" b="1" dirty="0" smtClean="0"/>
              <a:t>ráta becslése a sokaságra </a:t>
            </a:r>
            <a:r>
              <a:rPr lang="hu-HU" dirty="0" smtClean="0"/>
              <a:t>olyan ismérvértékek szerint (korcsoport, végzettség, nem), amelyekkel természetszerű kapcsolatban van.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 smtClean="0"/>
              <a:t>Hogyan:</a:t>
            </a:r>
            <a:r>
              <a:rPr lang="hu-HU" dirty="0" smtClean="0"/>
              <a:t> </a:t>
            </a:r>
            <a:r>
              <a:rPr lang="hu-HU" dirty="0"/>
              <a:t>új munkalapon használjuk az alábbi képletet:</a:t>
            </a:r>
          </a:p>
          <a:p>
            <a:pPr marL="400050" lvl="1" indent="0">
              <a:buNone/>
            </a:pPr>
            <a:r>
              <a:rPr lang="hu-HU" dirty="0" smtClean="0"/>
              <a:t>=SZORZATÖSSZEG(HA(sex=F3;sz_mnelk</a:t>
            </a:r>
            <a:r>
              <a:rPr lang="hu-HU" dirty="0"/>
              <a:t>;);HA(sex=F3;weight;))/SZUM(HA((sex=F3)*(</a:t>
            </a:r>
            <a:r>
              <a:rPr lang="hu-HU" dirty="0" err="1"/>
              <a:t>sz_mnelk</a:t>
            </a:r>
            <a:r>
              <a:rPr lang="hu-HU" dirty="0"/>
              <a:t>&lt;&gt;"");</a:t>
            </a:r>
            <a:r>
              <a:rPr lang="hu-HU" dirty="0" err="1"/>
              <a:t>weight</a:t>
            </a:r>
            <a:r>
              <a:rPr lang="hu-HU" dirty="0"/>
              <a:t>;))</a:t>
            </a:r>
            <a:endParaRPr lang="hu-HU" dirty="0" smtClean="0"/>
          </a:p>
          <a:p>
            <a:pPr marL="400050" lvl="1" indent="0">
              <a:buNone/>
            </a:pPr>
            <a:r>
              <a:rPr lang="hu-HU" dirty="0" smtClean="0"/>
              <a:t>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[F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sex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ismérvértékei]</a:t>
            </a:r>
          </a:p>
          <a:p>
            <a:pPr marL="400050" lvl="1" indent="0">
              <a:buNone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r>
              <a:rPr lang="hu-HU" dirty="0"/>
              <a:t>Ügyeljünk arra, hogy ezt a </a:t>
            </a:r>
            <a:r>
              <a:rPr lang="hu-HU" dirty="0" smtClean="0"/>
              <a:t>képletet szintén </a:t>
            </a:r>
            <a:r>
              <a:rPr lang="hu-HU" dirty="0"/>
              <a:t>tömbképletként kell bevinnünk!</a:t>
            </a:r>
          </a:p>
          <a:p>
            <a:pPr marL="400050" lvl="1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075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 smtClean="0"/>
              <a:t>Munkanélküliségi ráta változása a különböző képzettségi csoportokban</a:t>
            </a:r>
            <a:endParaRPr lang="hu-HU" b="1" u="sng" dirty="0" smtClean="0"/>
          </a:p>
          <a:p>
            <a:pPr marL="400050" lvl="1" indent="0">
              <a:buNone/>
            </a:pPr>
            <a:r>
              <a:rPr lang="hu-HU" u="sng" dirty="0"/>
              <a:t>Célja</a:t>
            </a:r>
            <a:r>
              <a:rPr lang="hu-HU" u="sng" dirty="0" smtClean="0"/>
              <a:t>:</a:t>
            </a:r>
            <a:r>
              <a:rPr lang="hu-HU" dirty="0" smtClean="0"/>
              <a:t> Két időszak között meghatározni a munkanélküliségi ráta változását, és megfigyelni, hogy a különböző végzettséggel rendelkezők körében van-e különbség e tekintetben.</a:t>
            </a:r>
            <a:r>
              <a:rPr lang="hu-HU" dirty="0"/>
              <a:t/>
            </a:r>
            <a:br>
              <a:rPr lang="hu-HU" dirty="0"/>
            </a:br>
            <a:r>
              <a:rPr lang="hu-HU" u="sng" dirty="0" smtClean="0"/>
              <a:t>Hogyan:</a:t>
            </a:r>
            <a:r>
              <a:rPr lang="hu-HU" dirty="0" smtClean="0"/>
              <a:t> Létrehozni az 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sz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mnelk</a:t>
            </a:r>
            <a:r>
              <a:rPr lang="hu-HU" dirty="0" smtClean="0"/>
              <a:t> változót egy jövőbeli időszak adattáblájában az ottani adatok alapján. Ezt a jövőbeli adatokat tartalmazó fájlt ugyanabba a mappába tegyük, ahol a korábbi fájlunk van!</a:t>
            </a:r>
          </a:p>
          <a:p>
            <a:pPr marL="400050" lvl="1" indent="0">
              <a:buNone/>
            </a:pPr>
            <a:endParaRPr lang="hu-HU" dirty="0" smtClean="0"/>
          </a:p>
          <a:p>
            <a:pPr marL="400050" lvl="1" indent="0">
              <a:buNone/>
            </a:pPr>
            <a:r>
              <a:rPr lang="hu-HU" dirty="0" smtClean="0"/>
              <a:t>Az aktuális adatbázis egy új munkalapján a már tanult módszerrel kiszámítani a munkanélküliségi rátát a különböző végzettségi csoportokra.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93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Kimutatás 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Munkanélküliségi ráta változása a különböző képzettségi csoportokban</a:t>
            </a:r>
            <a:endParaRPr lang="hu-HU" b="1" u="sng" dirty="0" smtClean="0"/>
          </a:p>
          <a:p>
            <a:pPr marL="400050" lvl="1" indent="0">
              <a:buNone/>
            </a:pPr>
            <a:r>
              <a:rPr lang="hu-HU" u="sng" dirty="0" smtClean="0"/>
              <a:t>Hogyan:</a:t>
            </a:r>
            <a:r>
              <a:rPr lang="hu-HU" dirty="0" smtClean="0"/>
              <a:t> A szomszédos oszlopa elhelyezni a jövőbeli időszak adatai alapján a jövőbeli munkanélküliségi rátákat ugyanazon csoportosító ismérv szerinti bontásban.</a:t>
            </a:r>
          </a:p>
          <a:p>
            <a:pPr marL="400050" lvl="1" indent="0">
              <a:buNone/>
            </a:pPr>
            <a:r>
              <a:rPr lang="hu-HU" dirty="0"/>
              <a:t>Ehhez használjuk a következő formulát:</a:t>
            </a:r>
          </a:p>
          <a:p>
            <a:pPr marL="400050" lvl="1" indent="0">
              <a:buNone/>
            </a:pPr>
            <a:r>
              <a:rPr lang="hu-HU" dirty="0" smtClean="0"/>
              <a:t>=</a:t>
            </a:r>
            <a:r>
              <a:rPr lang="hu-HU" dirty="0"/>
              <a:t>ÁTLAG(HA('S:\</a:t>
            </a:r>
            <a:r>
              <a:rPr lang="hu-HU" dirty="0" smtClean="0"/>
              <a:t>mefHUN2013.xlsx</a:t>
            </a:r>
            <a:r>
              <a:rPr lang="hu-HU" dirty="0"/>
              <a:t>'!educ_d=$E7;'S:\</a:t>
            </a:r>
            <a:r>
              <a:rPr lang="hu-HU" dirty="0" smtClean="0"/>
              <a:t>mefHUN2013.xlsx</a:t>
            </a:r>
            <a:r>
              <a:rPr lang="hu-HU" dirty="0"/>
              <a:t>'!sz_mnelk</a:t>
            </a:r>
            <a:r>
              <a:rPr lang="hu-HU" dirty="0" smtClean="0"/>
              <a:t>;""))</a:t>
            </a:r>
          </a:p>
          <a:p>
            <a:pPr marL="400050" lvl="1" indent="0">
              <a:buNone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mefHUN2013.xlsx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 jövőbeli adattábla, E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educ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_d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ismérvértékei]</a:t>
            </a:r>
          </a:p>
          <a:p>
            <a:pPr marL="400050" lvl="1" indent="0">
              <a:buNone/>
            </a:pPr>
            <a:r>
              <a:rPr lang="hu-HU" dirty="0" smtClean="0"/>
              <a:t>Ne feledjük, ismét tömbképlettel dolgozunk!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8500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Kapcsolódó anyagok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később részletezett, Excelben végzendő műveletekhez segítséget nyújtanak az alábbi honlapon </a:t>
            </a:r>
            <a:r>
              <a:rPr lang="hu-HU" dirty="0"/>
              <a:t>elérhető videók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>
                <a:hlinkClick r:id="rId2"/>
              </a:rPr>
              <a:t>http://web.uni-corvinus.hu/~bpapp/Empirical</a:t>
            </a:r>
            <a:r>
              <a:rPr lang="hu-HU" dirty="0" smtClean="0">
                <a:hlinkClick r:id="rId2"/>
              </a:rPr>
              <a:t>/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2179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Munkaerő-piaci státuszok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Munkagazdaságtanban tanultakra támaszkodva, és azt ismételve</a:t>
            </a:r>
          </a:p>
          <a:p>
            <a:pPr lvl="1"/>
            <a:r>
              <a:rPr lang="hu-HU" dirty="0" smtClean="0"/>
              <a:t>Munkaképes korúak: 15 és 74 év közöttiek</a:t>
            </a:r>
          </a:p>
          <a:p>
            <a:pPr lvl="1"/>
            <a:r>
              <a:rPr lang="hu-HU" dirty="0" smtClean="0"/>
              <a:t>Foglalkoztatottak:</a:t>
            </a:r>
          </a:p>
          <a:p>
            <a:pPr lvl="2"/>
            <a:r>
              <a:rPr lang="hu-HU" dirty="0" smtClean="0"/>
              <a:t>Legalább 1 órát dolgozott az elmúlt héten</a:t>
            </a:r>
          </a:p>
          <a:p>
            <a:pPr lvl="2"/>
            <a:r>
              <a:rPr lang="hu-HU" dirty="0" smtClean="0"/>
              <a:t>Ha nem, akkor van munkahelye, ahova visszavárják</a:t>
            </a:r>
          </a:p>
          <a:p>
            <a:pPr lvl="2"/>
            <a:r>
              <a:rPr lang="hu-HU" dirty="0" smtClean="0"/>
              <a:t>Ha több mint 3 hónapja távol van, akkor fizetésének legalább 50 százalékát megkapja</a:t>
            </a:r>
          </a:p>
          <a:p>
            <a:pPr lvl="1"/>
            <a:r>
              <a:rPr lang="hu-HU" dirty="0" smtClean="0"/>
              <a:t>Munkanélküliek:</a:t>
            </a:r>
          </a:p>
          <a:p>
            <a:pPr lvl="2"/>
            <a:r>
              <a:rPr lang="hu-HU" dirty="0" smtClean="0"/>
              <a:t>Egy órát sem dolgozott az előző héten</a:t>
            </a:r>
          </a:p>
          <a:p>
            <a:pPr lvl="2"/>
            <a:r>
              <a:rPr lang="hu-HU" dirty="0" smtClean="0"/>
              <a:t>Elmúlt négy hétben aktívan keresett munkát</a:t>
            </a:r>
          </a:p>
          <a:p>
            <a:pPr lvl="2"/>
            <a:r>
              <a:rPr lang="hu-HU" dirty="0" smtClean="0"/>
              <a:t>Ha nem, akkor azért, mert 90 napon belül kezd</a:t>
            </a:r>
          </a:p>
          <a:p>
            <a:pPr lvl="2"/>
            <a:r>
              <a:rPr lang="hu-HU" dirty="0" smtClean="0"/>
              <a:t>Készen áll és alkalmas, hogy 2 héten belül kezdjen</a:t>
            </a:r>
          </a:p>
        </p:txBody>
      </p:sp>
    </p:spTree>
    <p:extLst>
      <p:ext uri="{BB962C8B-B14F-4D97-AF65-F5344CB8AC3E}">
        <p14:creationId xmlns:p14="http://schemas.microsoft.com/office/powerpoint/2010/main" val="285210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Munkaerő-piaci státuszok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Munkagazdaságtanban tanultakra támaszkodva, és azt ismételve</a:t>
            </a:r>
          </a:p>
          <a:p>
            <a:pPr lvl="1"/>
            <a:r>
              <a:rPr lang="hu-HU" dirty="0" smtClean="0"/>
              <a:t>Aktívak: munkanélküliek és foglalkoztatottak</a:t>
            </a:r>
          </a:p>
          <a:p>
            <a:pPr lvl="2"/>
            <a:r>
              <a:rPr lang="hu-HU" dirty="0" smtClean="0"/>
              <a:t>Ők alkotják a munkaerő állományt: vagy dolgozik, vagy éppen nem, de mindent megtesz, hogy dolgozhasson, és fog is, ha a körülmények engedik</a:t>
            </a:r>
          </a:p>
          <a:p>
            <a:pPr lvl="1"/>
            <a:r>
              <a:rPr lang="hu-HU" dirty="0" smtClean="0"/>
              <a:t>Inaktívak: nem aktív munkaképes korúak</a:t>
            </a:r>
          </a:p>
        </p:txBody>
      </p:sp>
    </p:spTree>
    <p:extLst>
      <p:ext uri="{BB962C8B-B14F-4D97-AF65-F5344CB8AC3E}">
        <p14:creationId xmlns:p14="http://schemas.microsoft.com/office/powerpoint/2010/main" val="423080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Munkaerő-piaci státuszok</a:t>
            </a:r>
            <a:endParaRPr lang="hu-HU" dirty="0"/>
          </a:p>
        </p:txBody>
      </p:sp>
      <p:sp>
        <p:nvSpPr>
          <p:cNvPr id="5" name="Ellipszis 4"/>
          <p:cNvSpPr/>
          <p:nvPr/>
        </p:nvSpPr>
        <p:spPr>
          <a:xfrm>
            <a:off x="0" y="620688"/>
            <a:ext cx="9144000" cy="623731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églalap 5"/>
          <p:cNvSpPr/>
          <p:nvPr/>
        </p:nvSpPr>
        <p:spPr>
          <a:xfrm>
            <a:off x="3074051" y="1065510"/>
            <a:ext cx="3226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077059"/>
              </a:avLst>
            </a:prstTxWarp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Népesség</a:t>
            </a:r>
            <a:endParaRPr 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Ellipszis 6"/>
          <p:cNvSpPr/>
          <p:nvPr/>
        </p:nvSpPr>
        <p:spPr>
          <a:xfrm>
            <a:off x="107504" y="2569338"/>
            <a:ext cx="1800200" cy="2340012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Ellipszis 7"/>
          <p:cNvSpPr/>
          <p:nvPr/>
        </p:nvSpPr>
        <p:spPr>
          <a:xfrm>
            <a:off x="2015208" y="1556792"/>
            <a:ext cx="6733256" cy="4896544"/>
          </a:xfrm>
          <a:prstGeom prst="ellipse">
            <a:avLst/>
          </a:prstGeom>
          <a:noFill/>
          <a:ln w="508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3768765" y="2073623"/>
            <a:ext cx="3226141" cy="41520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077059"/>
              </a:avLst>
            </a:prstTxWarp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Munkaképes korú</a:t>
            </a:r>
            <a:endParaRPr lang="en-US" sz="54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387804" y="2941184"/>
            <a:ext cx="1239599" cy="197776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077059"/>
              </a:avLst>
            </a:prstTxWarp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munkaképes korú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3419872" y="5229200"/>
            <a:ext cx="3960440" cy="5760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rgbClr val="FAF4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Gazdaságilag inaktív</a:t>
            </a:r>
            <a:endParaRPr lang="en-US" sz="5400" b="0" cap="none" spc="0" dirty="0">
              <a:ln w="0"/>
              <a:solidFill>
                <a:srgbClr val="FAF4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Folyamatábra: Késleltetés 11"/>
          <p:cNvSpPr/>
          <p:nvPr/>
        </p:nvSpPr>
        <p:spPr>
          <a:xfrm rot="5400000">
            <a:off x="4985789" y="3609022"/>
            <a:ext cx="792090" cy="4176463"/>
          </a:xfrm>
          <a:prstGeom prst="flowChartDelay">
            <a:avLst/>
          </a:prstGeom>
          <a:noFill/>
          <a:ln w="50800">
            <a:solidFill>
              <a:srgbClr val="FAF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lyamatábra: Késleltetés 12"/>
          <p:cNvSpPr/>
          <p:nvPr/>
        </p:nvSpPr>
        <p:spPr>
          <a:xfrm rot="16200000">
            <a:off x="4031940" y="872716"/>
            <a:ext cx="2664296" cy="5760640"/>
          </a:xfrm>
          <a:prstGeom prst="flowChartDelay">
            <a:avLst/>
          </a:prstGeom>
          <a:noFill/>
          <a:ln w="508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églalap 13"/>
          <p:cNvSpPr/>
          <p:nvPr/>
        </p:nvSpPr>
        <p:spPr>
          <a:xfrm>
            <a:off x="3275856" y="2852936"/>
            <a:ext cx="4224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731396"/>
              </a:avLst>
            </a:prstTxWarp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Gazdaságilag aktív</a:t>
            </a:r>
            <a:endParaRPr lang="en-US" sz="54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Lekerekített téglalap 14"/>
          <p:cNvSpPr/>
          <p:nvPr/>
        </p:nvSpPr>
        <p:spPr>
          <a:xfrm>
            <a:off x="2699792" y="3573016"/>
            <a:ext cx="2520280" cy="1336334"/>
          </a:xfrm>
          <a:prstGeom prst="roundRect">
            <a:avLst/>
          </a:prstGeom>
          <a:noFill/>
          <a:ln w="50800">
            <a:solidFill>
              <a:srgbClr val="B9D0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Lekerekített téglalap 15"/>
          <p:cNvSpPr/>
          <p:nvPr/>
        </p:nvSpPr>
        <p:spPr>
          <a:xfrm>
            <a:off x="5508104" y="3573016"/>
            <a:ext cx="2520280" cy="1336334"/>
          </a:xfrm>
          <a:prstGeom prst="roundRect">
            <a:avLst/>
          </a:prstGeom>
          <a:noFill/>
          <a:ln w="50800">
            <a:solidFill>
              <a:srgbClr val="1A96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églalap 16"/>
          <p:cNvSpPr/>
          <p:nvPr/>
        </p:nvSpPr>
        <p:spPr>
          <a:xfrm>
            <a:off x="2987824" y="3856980"/>
            <a:ext cx="1944216" cy="5801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419770"/>
              </a:avLst>
            </a:prstTxWarp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rgbClr val="B9D08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Munkanélküli</a:t>
            </a:r>
            <a:endParaRPr lang="en-US" sz="5400" b="0" cap="none" spc="0" dirty="0">
              <a:ln w="0"/>
              <a:solidFill>
                <a:srgbClr val="B9D08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Téglalap 17"/>
          <p:cNvSpPr/>
          <p:nvPr/>
        </p:nvSpPr>
        <p:spPr>
          <a:xfrm>
            <a:off x="5796136" y="3861048"/>
            <a:ext cx="1944216" cy="5801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419770"/>
              </a:avLst>
            </a:prstTxWarp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rgbClr val="1A96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Foglalkoztatott</a:t>
            </a:r>
            <a:endParaRPr lang="en-US" sz="5400" b="0" cap="none" spc="0" dirty="0">
              <a:ln w="0"/>
              <a:solidFill>
                <a:srgbClr val="1A963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281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Munkaerő-piaci mutatószámok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Részvételi ráta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>
                        <a:latin typeface="Cambria Math" panose="02040503050406030204" pitchFamily="18" charset="0"/>
                      </a:rPr>
                      <m:t>r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𝐴𝑘𝑡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í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𝑣𝑎𝑘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𝑠𝑧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𝑚𝑎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𝑀𝑢𝑛𝑘𝑎𝑘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𝑝𝑒𝑠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𝑘𝑜𝑟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ú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𝑎𝑘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𝑠𝑧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𝑚𝑎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hu-HU" dirty="0" smtClean="0"/>
                  <a:t>Foglalkoztatási ráta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smtClean="0">
                        <a:latin typeface="Cambria Math" panose="02040503050406030204" pitchFamily="18" charset="0"/>
                      </a:rPr>
                      <m:t>f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𝐹𝑜𝑔𝑙𝑎𝑙𝑘𝑜𝑧𝑡𝑎𝑡𝑜𝑡𝑡𝑎𝑘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𝑠𝑧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𝑚𝑎</m:t>
                        </m:r>
                      </m:num>
                      <m:den>
                        <m:r>
                          <a:rPr lang="hu-HU" i="1">
                            <a:latin typeface="Cambria Math" panose="02040503050406030204" pitchFamily="18" charset="0"/>
                          </a:rPr>
                          <m:t>𝑀𝑢𝑛𝑘𝑎𝑘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𝑝𝑒𝑠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𝑘𝑜𝑟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ú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𝑎𝑘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𝑠𝑧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𝑚𝑎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hu-HU" dirty="0" smtClean="0"/>
                  <a:t>Munkanélküliségi ráta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smtClean="0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𝑀𝑢𝑛𝑘𝑎𝑛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𝑙𝑘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𝑙𝑖𝑒𝑘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𝑠𝑧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𝑚𝑎</m:t>
                        </m:r>
                      </m:num>
                      <m:den>
                        <m:r>
                          <a:rPr lang="hu-HU" i="1">
                            <a:latin typeface="Cambria Math" panose="02040503050406030204" pitchFamily="18" charset="0"/>
                          </a:rPr>
                          <m:t>𝐴𝑘𝑡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í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𝑣𝑎𝑘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𝑠𝑧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𝑚𝑎</m:t>
                        </m:r>
                      </m:den>
                    </m:f>
                  </m:oMath>
                </a14:m>
                <a:endParaRPr lang="hu-HU" dirty="0" smtClean="0"/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67" t="-12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30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Munkaerő-felmérés (MEF)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Hivatalosan elérhető a KSH honlapján a következő menü-útvonalon:</a:t>
            </a:r>
            <a:br>
              <a:rPr lang="hu-HU" dirty="0" smtClean="0"/>
            </a:br>
            <a:r>
              <a:rPr lang="hu-HU" dirty="0" smtClean="0"/>
              <a:t>KSH/Adatszolgáltatóknak/Adatszolgáltatási kötelezettségek/Kérdőívek</a:t>
            </a:r>
            <a:r>
              <a:rPr lang="hu-HU" dirty="0" smtClean="0"/>
              <a:t>, </a:t>
            </a:r>
            <a:r>
              <a:rPr lang="hu-HU" smtClean="0"/>
              <a:t>nyomtatványok/1539-es kérdőív</a:t>
            </a:r>
            <a:endParaRPr lang="hu-HU" dirty="0" smtClean="0"/>
          </a:p>
          <a:p>
            <a:r>
              <a:rPr lang="hu-HU" dirty="0" smtClean="0"/>
              <a:t>A népesség mintájára végzik a felvételt</a:t>
            </a:r>
          </a:p>
          <a:p>
            <a:pPr lvl="1"/>
            <a:r>
              <a:rPr lang="hu-HU" dirty="0" smtClean="0"/>
              <a:t>Reprezentatív terv, és korrigáló, </a:t>
            </a:r>
            <a:r>
              <a:rPr lang="hu-HU" dirty="0" err="1" smtClean="0"/>
              <a:t>teljeskörüsítő</a:t>
            </a:r>
            <a:r>
              <a:rPr lang="hu-HU" dirty="0" smtClean="0"/>
              <a:t> súlyok</a:t>
            </a:r>
          </a:p>
          <a:p>
            <a:pPr lvl="1"/>
            <a:r>
              <a:rPr lang="hu-HU" dirty="0" smtClean="0"/>
              <a:t>Hozzávetőlegesen 70 ezer személy</a:t>
            </a:r>
          </a:p>
          <a:p>
            <a:pPr lvl="1"/>
            <a:r>
              <a:rPr lang="hu-HU" dirty="0" smtClean="0"/>
              <a:t>A minta 5/6-ad átfed negyedévek között</a:t>
            </a:r>
          </a:p>
          <a:p>
            <a:pPr lvl="1"/>
            <a:r>
              <a:rPr lang="hu-HU" dirty="0" smtClean="0"/>
              <a:t>Referencia egység a háztartás</a:t>
            </a:r>
          </a:p>
          <a:p>
            <a:pPr lvl="2"/>
            <a:r>
              <a:rPr lang="hu-HU" dirty="0" smtClean="0"/>
              <a:t>Együtt élők, akik közösen hozzák meg döntéseiket, osztoznak a bevételeken, és együtt tervezik kiadásaikat</a:t>
            </a:r>
          </a:p>
          <a:p>
            <a:pPr lvl="1"/>
            <a:r>
              <a:rPr lang="hu-HU" dirty="0"/>
              <a:t>D</a:t>
            </a:r>
            <a:r>
              <a:rPr lang="hu-HU" dirty="0" smtClean="0"/>
              <a:t>emográfiai kérdések mindenkinek</a:t>
            </a:r>
          </a:p>
          <a:p>
            <a:pPr lvl="1"/>
            <a:r>
              <a:rPr lang="hu-HU" dirty="0" smtClean="0"/>
              <a:t>Gazdasági aktivitás kérdések csak a munkaképes korúaknak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94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1435</Words>
  <Application>Microsoft Office PowerPoint</Application>
  <PresentationFormat>Diavetítés a képernyőre (4:3 oldalarány)</PresentationFormat>
  <Paragraphs>295</Paragraphs>
  <Slides>39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39</vt:i4>
      </vt:variant>
    </vt:vector>
  </HeadingPairs>
  <TitlesOfParts>
    <vt:vector size="45" baseType="lpstr">
      <vt:lpstr>Arial</vt:lpstr>
      <vt:lpstr>Calibri</vt:lpstr>
      <vt:lpstr>Cambria Math</vt:lpstr>
      <vt:lpstr>Courier New</vt:lpstr>
      <vt:lpstr>Wingdings</vt:lpstr>
      <vt:lpstr>Office-téma</vt:lpstr>
      <vt:lpstr>PowerPoint bemutató</vt:lpstr>
      <vt:lpstr>Tartalom</vt:lpstr>
      <vt:lpstr>Tartalom</vt:lpstr>
      <vt:lpstr>Kapcsolódó anyagok</vt:lpstr>
      <vt:lpstr>Munkaerő-piaci státuszok</vt:lpstr>
      <vt:lpstr>Munkaerő-piaci státuszok</vt:lpstr>
      <vt:lpstr>Munkaerő-piaci státuszok</vt:lpstr>
      <vt:lpstr>Munkaerő-piaci mutatószámok</vt:lpstr>
      <vt:lpstr>Munkaerő-felmérés (MEF)</vt:lpstr>
      <vt:lpstr>Excel felületének megismerése</vt:lpstr>
      <vt:lpstr>Excel felületének megismerése</vt:lpstr>
      <vt:lpstr>MEF adatok importálása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MEF adatok formázása</vt:lpstr>
      <vt:lpstr>Kimutatás készítése</vt:lpstr>
      <vt:lpstr>Új változó létrehozása</vt:lpstr>
      <vt:lpstr>Új változó létrehozása</vt:lpstr>
      <vt:lpstr>Új változó létrehozása</vt:lpstr>
      <vt:lpstr>Új változó létrehozása</vt:lpstr>
      <vt:lpstr>Új változó létrehozása</vt:lpstr>
      <vt:lpstr>Új változó létrehozása</vt:lpstr>
      <vt:lpstr>Kimutatás készítése</vt:lpstr>
      <vt:lpstr>Kimutatás készítése</vt:lpstr>
      <vt:lpstr>Kimutatás készítése</vt:lpstr>
      <vt:lpstr>Kimutatás készítése</vt:lpstr>
      <vt:lpstr>Kimutatás készítése</vt:lpstr>
      <vt:lpstr>Kimutatás készítése</vt:lpstr>
      <vt:lpstr>Kimutatás készítése</vt:lpstr>
    </vt:vector>
  </TitlesOfParts>
  <Company>KD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Bna</cp:lastModifiedBy>
  <cp:revision>314</cp:revision>
  <dcterms:created xsi:type="dcterms:W3CDTF">2014-09-10T08:43:05Z</dcterms:created>
  <dcterms:modified xsi:type="dcterms:W3CDTF">2021-02-11T16:05:06Z</dcterms:modified>
</cp:coreProperties>
</file>